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sldIdLst>
    <p:sldId id="256" r:id="rId2"/>
    <p:sldId id="257" r:id="rId3"/>
    <p:sldId id="296" r:id="rId4"/>
    <p:sldId id="258" r:id="rId5"/>
    <p:sldId id="289" r:id="rId6"/>
    <p:sldId id="297" r:id="rId7"/>
    <p:sldId id="259" r:id="rId8"/>
    <p:sldId id="260" r:id="rId9"/>
    <p:sldId id="261" r:id="rId10"/>
    <p:sldId id="262" r:id="rId11"/>
    <p:sldId id="298" r:id="rId12"/>
    <p:sldId id="299" r:id="rId13"/>
    <p:sldId id="281" r:id="rId14"/>
    <p:sldId id="300" r:id="rId15"/>
    <p:sldId id="287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285" r:id="rId34"/>
    <p:sldId id="284" r:id="rId35"/>
    <p:sldId id="301" r:id="rId36"/>
    <p:sldId id="302" r:id="rId37"/>
    <p:sldId id="310" r:id="rId38"/>
    <p:sldId id="311" r:id="rId39"/>
    <p:sldId id="312" r:id="rId40"/>
    <p:sldId id="314" r:id="rId41"/>
    <p:sldId id="315" r:id="rId42"/>
    <p:sldId id="316" r:id="rId43"/>
    <p:sldId id="317" r:id="rId44"/>
    <p:sldId id="318" r:id="rId45"/>
    <p:sldId id="319" r:id="rId46"/>
    <p:sldId id="286" r:id="rId47"/>
    <p:sldId id="288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53" r:id="rId67"/>
    <p:sldId id="348" r:id="rId68"/>
    <p:sldId id="349" r:id="rId69"/>
    <p:sldId id="350" r:id="rId70"/>
    <p:sldId id="351" r:id="rId71"/>
    <p:sldId id="352" r:id="rId72"/>
    <p:sldId id="354" r:id="rId73"/>
    <p:sldId id="355" r:id="rId74"/>
    <p:sldId id="356" r:id="rId75"/>
    <p:sldId id="359" r:id="rId76"/>
    <p:sldId id="357" r:id="rId77"/>
    <p:sldId id="358" r:id="rId78"/>
    <p:sldId id="360" r:id="rId79"/>
    <p:sldId id="361" r:id="rId80"/>
    <p:sldId id="362" r:id="rId81"/>
    <p:sldId id="363" r:id="rId82"/>
    <p:sldId id="364" r:id="rId83"/>
    <p:sldId id="365" r:id="rId84"/>
    <p:sldId id="366" r:id="rId85"/>
    <p:sldId id="367" r:id="rId86"/>
    <p:sldId id="368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6" y="7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979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990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702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968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056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533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553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079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32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28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7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157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8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0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34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67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41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32202D-D93B-4AA2-8B77-DB889190D956}" type="datetimeFigureOut">
              <a:rPr lang="en-IN" smtClean="0"/>
              <a:t>30-01-2026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BFD297-AD3C-4A64-8B1E-375D8C3742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06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8338-F603-56DE-BDB3-82E55315A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592" y="150502"/>
            <a:ext cx="9602680" cy="1263913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Project Presentation on </a:t>
            </a:r>
            <a:b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Hospital Management System</a:t>
            </a:r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3DEB3A-3860-E40F-A947-CFF3FA7FD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6006" y="3627004"/>
            <a:ext cx="5995852" cy="1055375"/>
          </a:xfrm>
        </p:spPr>
        <p:txBody>
          <a:bodyPr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A.M.PATEL INSTITUTE OF COMPUTER</a:t>
            </a:r>
          </a:p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GANPAT STUDIES,KHERVA,</a:t>
            </a:r>
          </a:p>
          <a:p>
            <a:pPr algn="ctr"/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Mehsana</a:t>
            </a:r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FB311-0DC3-EFB8-3F6F-817C5E493937}"/>
              </a:ext>
            </a:extLst>
          </p:cNvPr>
          <p:cNvSpPr/>
          <p:nvPr/>
        </p:nvSpPr>
        <p:spPr>
          <a:xfrm>
            <a:off x="8727360" y="5645609"/>
            <a:ext cx="311880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By:-</a:t>
            </a:r>
          </a:p>
          <a:p>
            <a:pPr algn="ctr"/>
            <a:r>
              <a:rPr lang="en-US" sz="1600" b="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Thaker</a:t>
            </a:r>
            <a:r>
              <a:rPr lang="en-US" sz="1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Samarth(23032211242)</a:t>
            </a:r>
          </a:p>
          <a:p>
            <a:pPr algn="ctr"/>
            <a:r>
              <a:rPr lang="en-US" sz="160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Parmar</a:t>
            </a:r>
            <a:r>
              <a:rPr lang="en-US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Harshvardhan</a:t>
            </a:r>
            <a:r>
              <a:rPr lang="en-US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(23032211120)</a:t>
            </a:r>
            <a:endParaRPr lang="en-US" sz="12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7439" y="1700543"/>
            <a:ext cx="13746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To:-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FB311-0DC3-EFB8-3F6F-817C5E493937}"/>
              </a:ext>
            </a:extLst>
          </p:cNvPr>
          <p:cNvSpPr/>
          <p:nvPr/>
        </p:nvSpPr>
        <p:spPr>
          <a:xfrm>
            <a:off x="786738" y="5522498"/>
            <a:ext cx="185287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Guide By:-</a:t>
            </a:r>
          </a:p>
          <a:p>
            <a:pPr algn="ctr"/>
            <a:r>
              <a:rPr lang="en-US" sz="1600" b="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Ass.Prof.Nilesh</a:t>
            </a:r>
            <a:r>
              <a:rPr lang="en-US" sz="1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b="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patel</a:t>
            </a:r>
            <a:endParaRPr lang="en-US" sz="16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B.C.A. Department,</a:t>
            </a:r>
          </a:p>
          <a:p>
            <a:pPr algn="ctr"/>
            <a:r>
              <a:rPr lang="en-US" sz="1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AMPICS,KHERVA</a:t>
            </a:r>
            <a:endParaRPr lang="en-US" sz="12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5FB311-0DC3-EFB8-3F6F-817C5E493937}"/>
              </a:ext>
            </a:extLst>
          </p:cNvPr>
          <p:cNvSpPr/>
          <p:nvPr/>
        </p:nvSpPr>
        <p:spPr>
          <a:xfrm>
            <a:off x="5035754" y="4644954"/>
            <a:ext cx="167635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B.C.A. Semester:-v</a:t>
            </a:r>
            <a:endParaRPr lang="en-US" sz="12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5FB311-0DC3-EFB8-3F6F-817C5E493937}"/>
              </a:ext>
            </a:extLst>
          </p:cNvPr>
          <p:cNvSpPr/>
          <p:nvPr/>
        </p:nvSpPr>
        <p:spPr>
          <a:xfrm>
            <a:off x="5190892" y="4974925"/>
            <a:ext cx="136608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no: 106</a:t>
            </a:r>
            <a:endParaRPr lang="en-US" sz="12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49" y="2144922"/>
            <a:ext cx="5003074" cy="10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FCCCD-235A-95F8-F991-F6AE5501F83B}"/>
              </a:ext>
            </a:extLst>
          </p:cNvPr>
          <p:cNvSpPr/>
          <p:nvPr/>
        </p:nvSpPr>
        <p:spPr>
          <a:xfrm>
            <a:off x="4332615" y="2495379"/>
            <a:ext cx="357226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	low Chart</a:t>
            </a:r>
            <a:endParaRPr 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878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86401" y="666206"/>
            <a:ext cx="914400" cy="404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cxnSp>
        <p:nvCxnSpPr>
          <p:cNvPr id="6" name="Straight Arrow Connector 5"/>
          <p:cNvCxnSpPr>
            <a:stCxn id="4" idx="2"/>
            <a:endCxn id="20" idx="0"/>
          </p:cNvCxnSpPr>
          <p:nvPr/>
        </p:nvCxnSpPr>
        <p:spPr>
          <a:xfrm>
            <a:off x="5943601" y="1071155"/>
            <a:ext cx="0" cy="22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86401" y="1299411"/>
            <a:ext cx="914400" cy="404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  <a:endParaRPr lang="en-IN" dirty="0"/>
          </a:p>
        </p:txBody>
      </p:sp>
      <p:cxnSp>
        <p:nvCxnSpPr>
          <p:cNvPr id="22" name="Straight Arrow Connector 21"/>
          <p:cNvCxnSpPr>
            <a:stCxn id="20" idx="2"/>
            <a:endCxn id="25" idx="0"/>
          </p:cNvCxnSpPr>
          <p:nvPr/>
        </p:nvCxnSpPr>
        <p:spPr>
          <a:xfrm>
            <a:off x="5943601" y="1704360"/>
            <a:ext cx="0" cy="22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Diamond 24"/>
          <p:cNvSpPr/>
          <p:nvPr/>
        </p:nvSpPr>
        <p:spPr>
          <a:xfrm>
            <a:off x="5293896" y="1932616"/>
            <a:ext cx="1299410" cy="747333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Role</a:t>
            </a:r>
            <a:endParaRPr lang="en-IN" dirty="0"/>
          </a:p>
        </p:txBody>
      </p:sp>
      <p:cxnSp>
        <p:nvCxnSpPr>
          <p:cNvPr id="27" name="Straight Arrow Connector 26"/>
          <p:cNvCxnSpPr>
            <a:stCxn id="25" idx="3"/>
            <a:endCxn id="32" idx="1"/>
          </p:cNvCxnSpPr>
          <p:nvPr/>
        </p:nvCxnSpPr>
        <p:spPr>
          <a:xfrm flipV="1">
            <a:off x="6593306" y="2306282"/>
            <a:ext cx="457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050505" y="2103807"/>
            <a:ext cx="914400" cy="404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  <a:endParaRPr lang="en-IN" dirty="0"/>
          </a:p>
        </p:txBody>
      </p:sp>
      <p:cxnSp>
        <p:nvCxnSpPr>
          <p:cNvPr id="42" name="Straight Connector 41"/>
          <p:cNvCxnSpPr>
            <a:endCxn id="32" idx="0"/>
          </p:cNvCxnSpPr>
          <p:nvPr/>
        </p:nvCxnSpPr>
        <p:spPr>
          <a:xfrm>
            <a:off x="7507705" y="1501885"/>
            <a:ext cx="0" cy="6019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0" idx="3"/>
          </p:cNvCxnSpPr>
          <p:nvPr/>
        </p:nvCxnSpPr>
        <p:spPr>
          <a:xfrm flipV="1">
            <a:off x="6400801" y="1498391"/>
            <a:ext cx="1106904" cy="34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562527" y="2580603"/>
            <a:ext cx="3882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  <a:endParaRPr lang="en-IN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593306" y="2101737"/>
            <a:ext cx="36580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  <a:endParaRPr lang="en-IN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Straight Arrow Connector 51"/>
          <p:cNvCxnSpPr>
            <a:endCxn id="25" idx="1"/>
          </p:cNvCxnSpPr>
          <p:nvPr/>
        </p:nvCxnSpPr>
        <p:spPr>
          <a:xfrm>
            <a:off x="1684421" y="2306281"/>
            <a:ext cx="360947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61" idx="0"/>
          </p:cNvCxnSpPr>
          <p:nvPr/>
        </p:nvCxnSpPr>
        <p:spPr>
          <a:xfrm>
            <a:off x="1684421" y="2282964"/>
            <a:ext cx="0" cy="430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39942" y="2713694"/>
            <a:ext cx="1888958" cy="3890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 Dashboard</a:t>
            </a:r>
            <a:endParaRPr lang="en-IN" dirty="0"/>
          </a:p>
        </p:txBody>
      </p:sp>
      <p:sp>
        <p:nvSpPr>
          <p:cNvPr id="64" name="Rectangle 63"/>
          <p:cNvSpPr/>
          <p:nvPr/>
        </p:nvSpPr>
        <p:spPr>
          <a:xfrm>
            <a:off x="1022685" y="3255543"/>
            <a:ext cx="1937084" cy="5091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Manage Departments &amp; Settings</a:t>
            </a:r>
            <a:endParaRPr lang="en-IN" sz="1400" dirty="0"/>
          </a:p>
        </p:txBody>
      </p:sp>
      <p:sp>
        <p:nvSpPr>
          <p:cNvPr id="65" name="Rectangle 64"/>
          <p:cNvSpPr/>
          <p:nvPr/>
        </p:nvSpPr>
        <p:spPr>
          <a:xfrm>
            <a:off x="1022685" y="3917537"/>
            <a:ext cx="1696452" cy="401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User Management</a:t>
            </a:r>
            <a:endParaRPr lang="en-IN" sz="1400" dirty="0"/>
          </a:p>
        </p:txBody>
      </p:sp>
      <p:sp>
        <p:nvSpPr>
          <p:cNvPr id="66" name="Rectangle 65"/>
          <p:cNvSpPr/>
          <p:nvPr/>
        </p:nvSpPr>
        <p:spPr>
          <a:xfrm>
            <a:off x="1022685" y="4513197"/>
            <a:ext cx="1696452" cy="4015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Financial Reports</a:t>
            </a:r>
            <a:endParaRPr lang="en-IN" sz="1400" dirty="0"/>
          </a:p>
        </p:txBody>
      </p:sp>
      <p:sp>
        <p:nvSpPr>
          <p:cNvPr id="67" name="Rectangle 66"/>
          <p:cNvSpPr/>
          <p:nvPr/>
        </p:nvSpPr>
        <p:spPr>
          <a:xfrm>
            <a:off x="1022685" y="5108600"/>
            <a:ext cx="1696452" cy="4133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Operational Analytics</a:t>
            </a:r>
            <a:endParaRPr lang="en-IN" sz="14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842211" y="3102716"/>
            <a:ext cx="35093" cy="2212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4" idx="1"/>
          </p:cNvCxnSpPr>
          <p:nvPr/>
        </p:nvCxnSpPr>
        <p:spPr>
          <a:xfrm flipH="1" flipV="1">
            <a:off x="842211" y="3506988"/>
            <a:ext cx="180474" cy="31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5" idx="1"/>
          </p:cNvCxnSpPr>
          <p:nvPr/>
        </p:nvCxnSpPr>
        <p:spPr>
          <a:xfrm flipH="1">
            <a:off x="859757" y="4118437"/>
            <a:ext cx="162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6" idx="1"/>
          </p:cNvCxnSpPr>
          <p:nvPr/>
        </p:nvCxnSpPr>
        <p:spPr>
          <a:xfrm flipH="1" flipV="1">
            <a:off x="859757" y="4709302"/>
            <a:ext cx="162928" cy="4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7" idx="1"/>
          </p:cNvCxnSpPr>
          <p:nvPr/>
        </p:nvCxnSpPr>
        <p:spPr>
          <a:xfrm flipH="1" flipV="1">
            <a:off x="877304" y="5315258"/>
            <a:ext cx="1453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85" idx="0"/>
          </p:cNvCxnSpPr>
          <p:nvPr/>
        </p:nvCxnSpPr>
        <p:spPr>
          <a:xfrm>
            <a:off x="4286249" y="2318999"/>
            <a:ext cx="1" cy="392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341771" y="2711322"/>
            <a:ext cx="1888958" cy="3890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Doctor Dashboard</a:t>
            </a:r>
            <a:endParaRPr lang="en-IN" dirty="0"/>
          </a:p>
        </p:txBody>
      </p:sp>
      <p:sp>
        <p:nvSpPr>
          <p:cNvPr id="89" name="Rectangle 88"/>
          <p:cNvSpPr/>
          <p:nvPr/>
        </p:nvSpPr>
        <p:spPr>
          <a:xfrm>
            <a:off x="3514224" y="3238169"/>
            <a:ext cx="1937084" cy="5091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View OPD/IPD Patients</a:t>
            </a:r>
            <a:endParaRPr lang="en-IN" sz="1400" dirty="0"/>
          </a:p>
        </p:txBody>
      </p:sp>
      <p:sp>
        <p:nvSpPr>
          <p:cNvPr id="90" name="Rectangle 89"/>
          <p:cNvSpPr/>
          <p:nvPr/>
        </p:nvSpPr>
        <p:spPr>
          <a:xfrm>
            <a:off x="3519237" y="3917537"/>
            <a:ext cx="1696452" cy="401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Prescriptions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519237" y="4513197"/>
            <a:ext cx="1696452" cy="4015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IPD Treatment &amp; Discharge Summary</a:t>
            </a:r>
            <a:endParaRPr lang="en-IN" sz="1400" dirty="0"/>
          </a:p>
        </p:txBody>
      </p:sp>
      <p:sp>
        <p:nvSpPr>
          <p:cNvPr id="92" name="Rectangle 91"/>
          <p:cNvSpPr/>
          <p:nvPr/>
        </p:nvSpPr>
        <p:spPr>
          <a:xfrm>
            <a:off x="3519237" y="5108550"/>
            <a:ext cx="1696452" cy="4133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Manage Schedule</a:t>
            </a:r>
            <a:endParaRPr lang="en-IN" sz="1400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3347286" y="3102716"/>
            <a:ext cx="35093" cy="2212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9" idx="1"/>
          </p:cNvCxnSpPr>
          <p:nvPr/>
        </p:nvCxnSpPr>
        <p:spPr>
          <a:xfrm flipH="1">
            <a:off x="3364832" y="3492752"/>
            <a:ext cx="149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1"/>
          </p:cNvCxnSpPr>
          <p:nvPr/>
        </p:nvCxnSpPr>
        <p:spPr>
          <a:xfrm flipH="1" flipV="1">
            <a:off x="3341771" y="4112679"/>
            <a:ext cx="177466" cy="5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1" idx="1"/>
          </p:cNvCxnSpPr>
          <p:nvPr/>
        </p:nvCxnSpPr>
        <p:spPr>
          <a:xfrm flipH="1" flipV="1">
            <a:off x="3341771" y="4713968"/>
            <a:ext cx="17746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92" idx="1"/>
          </p:cNvCxnSpPr>
          <p:nvPr/>
        </p:nvCxnSpPr>
        <p:spPr>
          <a:xfrm flipH="1">
            <a:off x="3382379" y="5315209"/>
            <a:ext cx="136858" cy="23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32" idx="3"/>
          </p:cNvCxnSpPr>
          <p:nvPr/>
        </p:nvCxnSpPr>
        <p:spPr>
          <a:xfrm flipH="1">
            <a:off x="7964905" y="2302167"/>
            <a:ext cx="1876927" cy="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111" idx="0"/>
          </p:cNvCxnSpPr>
          <p:nvPr/>
        </p:nvCxnSpPr>
        <p:spPr>
          <a:xfrm>
            <a:off x="9841832" y="2290604"/>
            <a:ext cx="0" cy="38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8897353" y="2671104"/>
            <a:ext cx="1888958" cy="3890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Patient Dashboard</a:t>
            </a:r>
            <a:endParaRPr lang="en-IN" dirty="0"/>
          </a:p>
        </p:txBody>
      </p:sp>
      <p:sp>
        <p:nvSpPr>
          <p:cNvPr id="113" name="Rectangle 112"/>
          <p:cNvSpPr/>
          <p:nvPr/>
        </p:nvSpPr>
        <p:spPr>
          <a:xfrm>
            <a:off x="9285873" y="3225098"/>
            <a:ext cx="1937084" cy="384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View Medical Records</a:t>
            </a:r>
            <a:endParaRPr lang="en-IN" sz="1400" dirty="0"/>
          </a:p>
        </p:txBody>
      </p:sp>
      <p:sp>
        <p:nvSpPr>
          <p:cNvPr id="115" name="Rectangle 114"/>
          <p:cNvSpPr/>
          <p:nvPr/>
        </p:nvSpPr>
        <p:spPr>
          <a:xfrm>
            <a:off x="9285873" y="3774447"/>
            <a:ext cx="1937084" cy="3770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Book Appointments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301414" y="4278437"/>
            <a:ext cx="1937084" cy="3899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Online Payments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9301414" y="4795373"/>
            <a:ext cx="1937084" cy="299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Manage Profile</a:t>
            </a:r>
            <a:endParaRPr lang="en-IN" sz="1400" dirty="0"/>
          </a:p>
        </p:txBody>
      </p:sp>
      <p:cxnSp>
        <p:nvCxnSpPr>
          <p:cNvPr id="118" name="Straight Connector 117"/>
          <p:cNvCxnSpPr/>
          <p:nvPr/>
        </p:nvCxnSpPr>
        <p:spPr>
          <a:xfrm>
            <a:off x="9015161" y="3064693"/>
            <a:ext cx="35093" cy="18802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3" idx="1"/>
          </p:cNvCxnSpPr>
          <p:nvPr/>
        </p:nvCxnSpPr>
        <p:spPr>
          <a:xfrm flipH="1">
            <a:off x="9015161" y="3417286"/>
            <a:ext cx="270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15" idx="1"/>
          </p:cNvCxnSpPr>
          <p:nvPr/>
        </p:nvCxnSpPr>
        <p:spPr>
          <a:xfrm flipH="1" flipV="1">
            <a:off x="9015161" y="3962067"/>
            <a:ext cx="270712" cy="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6" idx="1"/>
          </p:cNvCxnSpPr>
          <p:nvPr/>
        </p:nvCxnSpPr>
        <p:spPr>
          <a:xfrm flipH="1" flipV="1">
            <a:off x="9058024" y="4473419"/>
            <a:ext cx="24339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17" idx="1"/>
          </p:cNvCxnSpPr>
          <p:nvPr/>
        </p:nvCxnSpPr>
        <p:spPr>
          <a:xfrm flipH="1" flipV="1">
            <a:off x="9058024" y="4944978"/>
            <a:ext cx="24339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Elbow Connector 132"/>
          <p:cNvCxnSpPr>
            <a:stCxn id="25" idx="2"/>
            <a:endCxn id="138" idx="0"/>
          </p:cNvCxnSpPr>
          <p:nvPr/>
        </p:nvCxnSpPr>
        <p:spPr>
          <a:xfrm rot="16200000" flipH="1">
            <a:off x="5836059" y="2787490"/>
            <a:ext cx="1332020" cy="11169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Diamond 137"/>
          <p:cNvSpPr/>
          <p:nvPr/>
        </p:nvSpPr>
        <p:spPr>
          <a:xfrm>
            <a:off x="6410833" y="4011969"/>
            <a:ext cx="1299410" cy="747333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  <a:endParaRPr lang="en-IN" dirty="0"/>
          </a:p>
        </p:txBody>
      </p:sp>
      <p:cxnSp>
        <p:nvCxnSpPr>
          <p:cNvPr id="141" name="Straight Connector 140"/>
          <p:cNvCxnSpPr>
            <a:stCxn id="138" idx="2"/>
          </p:cNvCxnSpPr>
          <p:nvPr/>
        </p:nvCxnSpPr>
        <p:spPr>
          <a:xfrm>
            <a:off x="7060538" y="4759302"/>
            <a:ext cx="17539" cy="20986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67" idx="2"/>
          </p:cNvCxnSpPr>
          <p:nvPr/>
        </p:nvCxnSpPr>
        <p:spPr>
          <a:xfrm>
            <a:off x="1870911" y="5521917"/>
            <a:ext cx="0" cy="13360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92" idx="2"/>
          </p:cNvCxnSpPr>
          <p:nvPr/>
        </p:nvCxnSpPr>
        <p:spPr>
          <a:xfrm>
            <a:off x="4367463" y="5521867"/>
            <a:ext cx="0" cy="1336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17" idx="2"/>
          </p:cNvCxnSpPr>
          <p:nvPr/>
        </p:nvCxnSpPr>
        <p:spPr>
          <a:xfrm>
            <a:off x="10269956" y="5094584"/>
            <a:ext cx="0" cy="1763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4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78460" y="322768"/>
            <a:ext cx="8770" cy="12293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78460" y="1552074"/>
            <a:ext cx="2338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40322" y="1552074"/>
            <a:ext cx="2338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20" idx="0"/>
          </p:cNvCxnSpPr>
          <p:nvPr/>
        </p:nvCxnSpPr>
        <p:spPr>
          <a:xfrm>
            <a:off x="3740322" y="1552074"/>
            <a:ext cx="0" cy="45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4" idx="0"/>
          </p:cNvCxnSpPr>
          <p:nvPr/>
        </p:nvCxnSpPr>
        <p:spPr>
          <a:xfrm>
            <a:off x="8416598" y="1552074"/>
            <a:ext cx="0" cy="45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795843" y="2006456"/>
            <a:ext cx="1888958" cy="4465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Receptionist Dashboard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3166318" y="2641525"/>
            <a:ext cx="1937084" cy="384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Patient Registration</a:t>
            </a:r>
            <a:endParaRPr lang="en-IN" sz="1400" dirty="0"/>
          </a:p>
        </p:txBody>
      </p:sp>
      <p:sp>
        <p:nvSpPr>
          <p:cNvPr id="22" name="Rectangle 21"/>
          <p:cNvSpPr/>
          <p:nvPr/>
        </p:nvSpPr>
        <p:spPr>
          <a:xfrm>
            <a:off x="3166318" y="3121532"/>
            <a:ext cx="1937084" cy="3770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Appointment Management</a:t>
            </a:r>
            <a:endParaRPr lang="en-IN" sz="1400" dirty="0"/>
          </a:p>
        </p:txBody>
      </p:sp>
      <p:sp>
        <p:nvSpPr>
          <p:cNvPr id="23" name="Rectangle 22"/>
          <p:cNvSpPr/>
          <p:nvPr/>
        </p:nvSpPr>
        <p:spPr>
          <a:xfrm>
            <a:off x="3167067" y="3609641"/>
            <a:ext cx="1937084" cy="3899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OPD/IPD Management</a:t>
            </a:r>
            <a:endParaRPr lang="en-IN" sz="1400" dirty="0"/>
          </a:p>
        </p:txBody>
      </p:sp>
      <p:sp>
        <p:nvSpPr>
          <p:cNvPr id="24" name="Rectangle 23"/>
          <p:cNvSpPr/>
          <p:nvPr/>
        </p:nvSpPr>
        <p:spPr>
          <a:xfrm>
            <a:off x="3166318" y="4110695"/>
            <a:ext cx="1937084" cy="299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Billing &amp; Payments</a:t>
            </a:r>
            <a:endParaRPr lang="en-IN" sz="14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895606" y="2453015"/>
            <a:ext cx="28071" cy="1822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1"/>
          </p:cNvCxnSpPr>
          <p:nvPr/>
        </p:nvCxnSpPr>
        <p:spPr>
          <a:xfrm flipH="1">
            <a:off x="2895606" y="2833713"/>
            <a:ext cx="270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" idx="1"/>
          </p:cNvCxnSpPr>
          <p:nvPr/>
        </p:nvCxnSpPr>
        <p:spPr>
          <a:xfrm flipH="1" flipV="1">
            <a:off x="2895606" y="3309152"/>
            <a:ext cx="270712" cy="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3" idx="1"/>
          </p:cNvCxnSpPr>
          <p:nvPr/>
        </p:nvCxnSpPr>
        <p:spPr>
          <a:xfrm flipH="1" flipV="1">
            <a:off x="2923677" y="3804623"/>
            <a:ext cx="24339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4" idx="1"/>
          </p:cNvCxnSpPr>
          <p:nvPr/>
        </p:nvCxnSpPr>
        <p:spPr>
          <a:xfrm flipH="1" flipV="1">
            <a:off x="2922928" y="4260300"/>
            <a:ext cx="24339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472119" y="2006456"/>
            <a:ext cx="1888958" cy="4465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Lab Technician Dashboard</a:t>
            </a:r>
            <a:endParaRPr lang="en-IN" dirty="0"/>
          </a:p>
        </p:txBody>
      </p:sp>
      <p:sp>
        <p:nvSpPr>
          <p:cNvPr id="36" name="Rectangle 35"/>
          <p:cNvSpPr/>
          <p:nvPr/>
        </p:nvSpPr>
        <p:spPr>
          <a:xfrm>
            <a:off x="7878686" y="2715208"/>
            <a:ext cx="1937084" cy="384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View Lab Test Requests</a:t>
            </a:r>
            <a:endParaRPr lang="en-IN" sz="1400" dirty="0"/>
          </a:p>
        </p:txBody>
      </p:sp>
      <p:sp>
        <p:nvSpPr>
          <p:cNvPr id="37" name="Rectangle 36"/>
          <p:cNvSpPr/>
          <p:nvPr/>
        </p:nvSpPr>
        <p:spPr>
          <a:xfrm>
            <a:off x="7878686" y="3305015"/>
            <a:ext cx="1937084" cy="3843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/>
              <a:t>Upload Lab Reports</a:t>
            </a:r>
            <a:endParaRPr lang="en-IN" sz="1400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579146" y="2446336"/>
            <a:ext cx="16797" cy="1050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6" idx="1"/>
          </p:cNvCxnSpPr>
          <p:nvPr/>
        </p:nvCxnSpPr>
        <p:spPr>
          <a:xfrm flipH="1">
            <a:off x="7607974" y="2907396"/>
            <a:ext cx="270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7" idx="1"/>
          </p:cNvCxnSpPr>
          <p:nvPr/>
        </p:nvCxnSpPr>
        <p:spPr>
          <a:xfrm flipH="1">
            <a:off x="7579146" y="3497203"/>
            <a:ext cx="299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615491" y="360498"/>
            <a:ext cx="0" cy="4562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89785" y="322768"/>
            <a:ext cx="12783" cy="4599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526881" y="360498"/>
            <a:ext cx="0" cy="4562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4" idx="2"/>
          </p:cNvCxnSpPr>
          <p:nvPr/>
        </p:nvCxnSpPr>
        <p:spPr>
          <a:xfrm>
            <a:off x="4134860" y="4409906"/>
            <a:ext cx="0" cy="512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7" idx="2"/>
          </p:cNvCxnSpPr>
          <p:nvPr/>
        </p:nvCxnSpPr>
        <p:spPr>
          <a:xfrm>
            <a:off x="8847228" y="3689391"/>
            <a:ext cx="0" cy="1233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15491" y="4922551"/>
            <a:ext cx="89113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64" idx="0"/>
          </p:cNvCxnSpPr>
          <p:nvPr/>
        </p:nvCxnSpPr>
        <p:spPr>
          <a:xfrm flipH="1">
            <a:off x="6274974" y="4922551"/>
            <a:ext cx="5510" cy="353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744835" y="5275794"/>
            <a:ext cx="1060278" cy="293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Out</a:t>
            </a:r>
            <a:endParaRPr lang="en-IN" dirty="0"/>
          </a:p>
        </p:txBody>
      </p:sp>
      <p:cxnSp>
        <p:nvCxnSpPr>
          <p:cNvPr id="67" name="Straight Arrow Connector 66"/>
          <p:cNvCxnSpPr>
            <a:stCxn id="64" idx="2"/>
            <a:endCxn id="70" idx="0"/>
          </p:cNvCxnSpPr>
          <p:nvPr/>
        </p:nvCxnSpPr>
        <p:spPr>
          <a:xfrm>
            <a:off x="6274974" y="5569341"/>
            <a:ext cx="2513" cy="21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747348" y="5787189"/>
            <a:ext cx="1060278" cy="293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57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a8d9c1dd-6d54-4840-81b0-13fa85b214b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blob:https://web.whatsapp.com/a8d9c1dd-6d54-4840-81b0-13fa85b214b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blob:https://web.whatsapp.com/a8d9c1dd-6d54-4840-81b0-13fa85b214b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blob:https://web.whatsapp.com/a8d9c1dd-6d54-4840-81b0-13fa85b214b1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828796" y="971649"/>
            <a:ext cx="46982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Level 0:Context Diagram</a:t>
            </a:r>
          </a:p>
        </p:txBody>
      </p:sp>
      <p:sp>
        <p:nvSpPr>
          <p:cNvPr id="8" name="Oval 7"/>
          <p:cNvSpPr/>
          <p:nvPr/>
        </p:nvSpPr>
        <p:spPr>
          <a:xfrm>
            <a:off x="4937760" y="2181496"/>
            <a:ext cx="2018181" cy="10972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Hospital Management System</a:t>
            </a:r>
            <a:endParaRPr lang="en-IN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59184" y="2880359"/>
            <a:ext cx="1678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344784" y="2645227"/>
            <a:ext cx="914400" cy="47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59184" y="3076303"/>
            <a:ext cx="1809205" cy="3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62383" y="3076303"/>
            <a:ext cx="137537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Reports &amp; Status</a:t>
            </a:r>
          </a:p>
        </p:txBody>
      </p:sp>
      <p:cxnSp>
        <p:nvCxnSpPr>
          <p:cNvPr id="21" name="Straight Arrow Connector 20"/>
          <p:cNvCxnSpPr>
            <a:endCxn id="8" idx="2"/>
          </p:cNvCxnSpPr>
          <p:nvPr/>
        </p:nvCxnSpPr>
        <p:spPr>
          <a:xfrm>
            <a:off x="3242344" y="2730136"/>
            <a:ext cx="1695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248317" y="2417028"/>
            <a:ext cx="168347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Confing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User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693862" y="2645226"/>
            <a:ext cx="914400" cy="47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Doctor</a:t>
            </a:r>
            <a:endParaRPr lang="en-IN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884657" y="3073039"/>
            <a:ext cx="1809205" cy="3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>
            <a:off x="6949972" y="2880358"/>
            <a:ext cx="1743890" cy="2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6"/>
          </p:cNvCxnSpPr>
          <p:nvPr/>
        </p:nvCxnSpPr>
        <p:spPr>
          <a:xfrm flipV="1">
            <a:off x="6955941" y="2724805"/>
            <a:ext cx="1737921" cy="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961910" y="3079567"/>
            <a:ext cx="169950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Alqnontment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Process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01570" y="2399465"/>
            <a:ext cx="137537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Reports &amp; Status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321414" y="4887648"/>
            <a:ext cx="914400" cy="47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Patient</a:t>
            </a:r>
            <a:endParaRPr lang="en-IN" dirty="0"/>
          </a:p>
        </p:txBody>
      </p:sp>
      <p:sp>
        <p:nvSpPr>
          <p:cNvPr id="36" name="Rectangle 35"/>
          <p:cNvSpPr/>
          <p:nvPr/>
        </p:nvSpPr>
        <p:spPr>
          <a:xfrm>
            <a:off x="4421778" y="4872445"/>
            <a:ext cx="1293222" cy="47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Registration</a:t>
            </a:r>
            <a:endParaRPr lang="en-IN" dirty="0"/>
          </a:p>
        </p:txBody>
      </p:sp>
      <p:sp>
        <p:nvSpPr>
          <p:cNvPr id="37" name="Rectangle 36"/>
          <p:cNvSpPr/>
          <p:nvPr/>
        </p:nvSpPr>
        <p:spPr>
          <a:xfrm>
            <a:off x="6401610" y="4872445"/>
            <a:ext cx="1399920" cy="47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Appointment</a:t>
            </a:r>
            <a:endParaRPr lang="en-IN" dirty="0"/>
          </a:p>
        </p:txBody>
      </p:sp>
      <p:sp>
        <p:nvSpPr>
          <p:cNvPr id="38" name="Rectangle 37"/>
          <p:cNvSpPr/>
          <p:nvPr/>
        </p:nvSpPr>
        <p:spPr>
          <a:xfrm>
            <a:off x="8514513" y="4853939"/>
            <a:ext cx="1273098" cy="5072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  <a:p>
            <a:pPr algn="ctr"/>
            <a:r>
              <a:rPr lang="en-US" dirty="0"/>
              <a:t>(</a:t>
            </a:r>
            <a:r>
              <a:rPr lang="en-US" sz="1100" dirty="0"/>
              <a:t>Receptionist/lab)</a:t>
            </a:r>
            <a:endParaRPr lang="en-IN" sz="1100" dirty="0"/>
          </a:p>
        </p:txBody>
      </p:sp>
      <p:cxnSp>
        <p:nvCxnSpPr>
          <p:cNvPr id="39" name="Straight Arrow Connector 38"/>
          <p:cNvCxnSpPr>
            <a:stCxn id="26" idx="2"/>
            <a:endCxn id="38" idx="0"/>
          </p:cNvCxnSpPr>
          <p:nvPr/>
        </p:nvCxnSpPr>
        <p:spPr>
          <a:xfrm>
            <a:off x="9151062" y="3115489"/>
            <a:ext cx="0" cy="1738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8" idx="5"/>
            <a:endCxn id="38" idx="0"/>
          </p:cNvCxnSpPr>
          <p:nvPr/>
        </p:nvCxnSpPr>
        <p:spPr>
          <a:xfrm>
            <a:off x="6660385" y="3118083"/>
            <a:ext cx="2490677" cy="17358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786788" y="3598785"/>
            <a:ext cx="12118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Patient Record</a:t>
            </a:r>
          </a:p>
        </p:txBody>
      </p:sp>
      <p:cxnSp>
        <p:nvCxnSpPr>
          <p:cNvPr id="48" name="Straight Arrow Connector 47"/>
          <p:cNvCxnSpPr>
            <a:stCxn id="8" idx="5"/>
          </p:cNvCxnSpPr>
          <p:nvPr/>
        </p:nvCxnSpPr>
        <p:spPr>
          <a:xfrm>
            <a:off x="6660385" y="3118083"/>
            <a:ext cx="0" cy="176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80056" y="3230191"/>
            <a:ext cx="26373" cy="162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734448" y="4216492"/>
            <a:ext cx="13142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Appointment &amp; 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Prescription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5690199" y="3263900"/>
            <a:ext cx="26373" cy="162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545688" y="3230191"/>
            <a:ext cx="6026" cy="162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35" idx="0"/>
          </p:cNvCxnSpPr>
          <p:nvPr/>
        </p:nvCxnSpPr>
        <p:spPr>
          <a:xfrm flipH="1">
            <a:off x="2778614" y="3118083"/>
            <a:ext cx="2454702" cy="1769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94158" y="3828086"/>
            <a:ext cx="12118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Patient Record</a:t>
            </a:r>
          </a:p>
        </p:txBody>
      </p:sp>
      <p:cxnSp>
        <p:nvCxnSpPr>
          <p:cNvPr id="62" name="Straight Arrow Connector 61"/>
          <p:cNvCxnSpPr>
            <a:stCxn id="13" idx="2"/>
            <a:endCxn id="35" idx="0"/>
          </p:cNvCxnSpPr>
          <p:nvPr/>
        </p:nvCxnSpPr>
        <p:spPr>
          <a:xfrm flipH="1">
            <a:off x="2778614" y="3115490"/>
            <a:ext cx="23370" cy="17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158391" y="4247149"/>
            <a:ext cx="13142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Diagnosis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Availability</a:t>
            </a:r>
          </a:p>
        </p:txBody>
      </p:sp>
      <p:cxnSp>
        <p:nvCxnSpPr>
          <p:cNvPr id="66" name="Straight Arrow Connector 65"/>
          <p:cNvCxnSpPr>
            <a:stCxn id="35" idx="3"/>
            <a:endCxn id="36" idx="1"/>
          </p:cNvCxnSpPr>
          <p:nvPr/>
        </p:nvCxnSpPr>
        <p:spPr>
          <a:xfrm flipV="1">
            <a:off x="3235814" y="5107577"/>
            <a:ext cx="1185964" cy="1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7" idx="3"/>
            <a:endCxn id="38" idx="1"/>
          </p:cNvCxnSpPr>
          <p:nvPr/>
        </p:nvCxnSpPr>
        <p:spPr>
          <a:xfrm>
            <a:off x="7801530" y="5107577"/>
            <a:ext cx="712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924208" y="5670296"/>
            <a:ext cx="1708812" cy="47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Registration &amp;</a:t>
            </a:r>
          </a:p>
          <a:p>
            <a:pPr algn="ctr"/>
            <a:r>
              <a:rPr lang="en-US" dirty="0"/>
              <a:t>Payment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259357" y="5667502"/>
            <a:ext cx="1455643" cy="47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Patient Record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198457" y="5667501"/>
            <a:ext cx="1708812" cy="47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Appointment &amp;</a:t>
            </a:r>
          </a:p>
          <a:p>
            <a:pPr algn="ctr"/>
            <a:r>
              <a:rPr lang="en-US" dirty="0"/>
              <a:t>Prescription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448826" y="5667501"/>
            <a:ext cx="1857767" cy="4702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Admit/Discharge &amp; Billing</a:t>
            </a:r>
          </a:p>
        </p:txBody>
      </p:sp>
    </p:spTree>
    <p:extLst>
      <p:ext uri="{BB962C8B-B14F-4D97-AF65-F5344CB8AC3E}">
        <p14:creationId xmlns:p14="http://schemas.microsoft.com/office/powerpoint/2010/main" val="482601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03140" y="971649"/>
            <a:ext cx="574952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Level 1:System Decomposition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2045" y="1959429"/>
            <a:ext cx="1175657" cy="4180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444239" y="1959429"/>
            <a:ext cx="1175657" cy="4180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Patient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216434" y="1959429"/>
            <a:ext cx="1175657" cy="4180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Doctor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245531" y="1867989"/>
            <a:ext cx="1663338" cy="5094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Staff (</a:t>
            </a:r>
            <a:r>
              <a:rPr lang="en-US" sz="1400" dirty="0"/>
              <a:t>Receptionist/Lab)</a:t>
            </a:r>
            <a:endParaRPr lang="en-IN" sz="1400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8077200" y="2377441"/>
            <a:ext cx="8709" cy="483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5804261" y="2377441"/>
            <a:ext cx="2" cy="483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4032067" y="2377441"/>
            <a:ext cx="1" cy="459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</p:cNvCxnSpPr>
          <p:nvPr/>
        </p:nvCxnSpPr>
        <p:spPr>
          <a:xfrm flipH="1">
            <a:off x="2259873" y="2377441"/>
            <a:ext cx="1" cy="483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31967" y="2860766"/>
            <a:ext cx="10448833" cy="4180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Hospital Management System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728255" y="3736515"/>
            <a:ext cx="1515292" cy="6368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1.0</a:t>
            </a:r>
          </a:p>
          <a:p>
            <a:pPr algn="ctr"/>
            <a:r>
              <a:rPr lang="en-US" dirty="0"/>
              <a:t>Authentication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2429690" y="3713477"/>
            <a:ext cx="1515292" cy="7594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2.0</a:t>
            </a:r>
          </a:p>
          <a:p>
            <a:pPr algn="ctr"/>
            <a:r>
              <a:rPr lang="en-US" dirty="0"/>
              <a:t>Patient Management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4192086" y="3723660"/>
            <a:ext cx="1515292" cy="7594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3.0</a:t>
            </a:r>
          </a:p>
          <a:p>
            <a:pPr algn="ctr"/>
            <a:r>
              <a:rPr lang="en-US" dirty="0"/>
              <a:t>Appointment &amp; OPD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5969724" y="3737791"/>
            <a:ext cx="1515292" cy="7594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4.0</a:t>
            </a:r>
          </a:p>
          <a:p>
            <a:pPr algn="ctr"/>
            <a:r>
              <a:rPr lang="en-US" dirty="0"/>
              <a:t>Billing </a:t>
            </a:r>
          </a:p>
          <a:p>
            <a:pPr algn="ctr"/>
            <a:r>
              <a:rPr lang="en-US" dirty="0"/>
              <a:t>&amp; Payments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7592322" y="3737791"/>
            <a:ext cx="1515292" cy="7594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5.0</a:t>
            </a:r>
          </a:p>
          <a:p>
            <a:pPr algn="ctr"/>
            <a:r>
              <a:rPr lang="en-US" dirty="0"/>
              <a:t>Doctor Interface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9214920" y="3726448"/>
            <a:ext cx="1515292" cy="7594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6.0</a:t>
            </a:r>
          </a:p>
          <a:p>
            <a:pPr algn="ctr"/>
            <a:r>
              <a:rPr lang="en-US" dirty="0"/>
              <a:t>Lab Management</a:t>
            </a:r>
            <a:endParaRPr lang="en-IN" dirty="0"/>
          </a:p>
        </p:txBody>
      </p:sp>
      <p:cxnSp>
        <p:nvCxnSpPr>
          <p:cNvPr id="24" name="Straight Arrow Connector 23"/>
          <p:cNvCxnSpPr>
            <a:stCxn id="14" idx="0"/>
          </p:cNvCxnSpPr>
          <p:nvPr/>
        </p:nvCxnSpPr>
        <p:spPr>
          <a:xfrm flipV="1">
            <a:off x="1485901" y="3298003"/>
            <a:ext cx="0" cy="438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0"/>
          </p:cNvCxnSpPr>
          <p:nvPr/>
        </p:nvCxnSpPr>
        <p:spPr>
          <a:xfrm flipH="1" flipV="1">
            <a:off x="3182983" y="3274966"/>
            <a:ext cx="4353" cy="4385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0"/>
          </p:cNvCxnSpPr>
          <p:nvPr/>
        </p:nvCxnSpPr>
        <p:spPr>
          <a:xfrm flipV="1">
            <a:off x="4949732" y="3311544"/>
            <a:ext cx="0" cy="4121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0"/>
          </p:cNvCxnSpPr>
          <p:nvPr/>
        </p:nvCxnSpPr>
        <p:spPr>
          <a:xfrm flipH="1" flipV="1">
            <a:off x="6727369" y="3325672"/>
            <a:ext cx="1" cy="4121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9" idx="0"/>
          </p:cNvCxnSpPr>
          <p:nvPr/>
        </p:nvCxnSpPr>
        <p:spPr>
          <a:xfrm flipV="1">
            <a:off x="8349968" y="3336787"/>
            <a:ext cx="0" cy="4010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0" idx="0"/>
          </p:cNvCxnSpPr>
          <p:nvPr/>
        </p:nvCxnSpPr>
        <p:spPr>
          <a:xfrm flipH="1" flipV="1">
            <a:off x="9972565" y="3338643"/>
            <a:ext cx="1" cy="3878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031967" y="4956261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  <a:p>
            <a:pPr algn="ctr"/>
            <a:r>
              <a:rPr lang="en-US" dirty="0"/>
              <a:t>DB</a:t>
            </a:r>
            <a:endParaRPr lang="en-IN" dirty="0"/>
          </a:p>
        </p:txBody>
      </p:sp>
      <p:sp>
        <p:nvSpPr>
          <p:cNvPr id="44" name="Oval 43"/>
          <p:cNvSpPr/>
          <p:nvPr/>
        </p:nvSpPr>
        <p:spPr>
          <a:xfrm>
            <a:off x="2590800" y="4928005"/>
            <a:ext cx="1184365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Patient</a:t>
            </a:r>
          </a:p>
          <a:p>
            <a:pPr algn="ctr"/>
            <a:r>
              <a:rPr lang="en-US" dirty="0"/>
              <a:t>DB</a:t>
            </a:r>
            <a:endParaRPr lang="en-IN" dirty="0"/>
          </a:p>
        </p:txBody>
      </p:sp>
      <p:sp>
        <p:nvSpPr>
          <p:cNvPr id="45" name="Oval 44"/>
          <p:cNvSpPr/>
          <p:nvPr/>
        </p:nvSpPr>
        <p:spPr>
          <a:xfrm>
            <a:off x="3956190" y="4946011"/>
            <a:ext cx="1996595" cy="93489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Appointment</a:t>
            </a:r>
          </a:p>
          <a:p>
            <a:pPr algn="ctr"/>
            <a:r>
              <a:rPr lang="en-US" dirty="0"/>
              <a:t>DB</a:t>
            </a:r>
            <a:endParaRPr lang="en-IN" dirty="0"/>
          </a:p>
        </p:txBody>
      </p:sp>
      <p:sp>
        <p:nvSpPr>
          <p:cNvPr id="46" name="Oval 45"/>
          <p:cNvSpPr/>
          <p:nvPr/>
        </p:nvSpPr>
        <p:spPr>
          <a:xfrm>
            <a:off x="6035040" y="4956261"/>
            <a:ext cx="1397722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Payment</a:t>
            </a:r>
          </a:p>
          <a:p>
            <a:pPr algn="ctr"/>
            <a:r>
              <a:rPr lang="en-US" dirty="0"/>
              <a:t>DB</a:t>
            </a:r>
            <a:endParaRPr lang="en-IN" dirty="0"/>
          </a:p>
        </p:txBody>
      </p:sp>
      <p:sp>
        <p:nvSpPr>
          <p:cNvPr id="47" name="Oval 46"/>
          <p:cNvSpPr/>
          <p:nvPr/>
        </p:nvSpPr>
        <p:spPr>
          <a:xfrm>
            <a:off x="7772069" y="4956261"/>
            <a:ext cx="1180735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Doctor</a:t>
            </a:r>
          </a:p>
          <a:p>
            <a:pPr algn="ctr"/>
            <a:r>
              <a:rPr lang="en-US" dirty="0"/>
              <a:t>DB</a:t>
            </a:r>
            <a:endParaRPr lang="en-IN" dirty="0"/>
          </a:p>
        </p:txBody>
      </p:sp>
      <p:sp>
        <p:nvSpPr>
          <p:cNvPr id="48" name="Oval 47"/>
          <p:cNvSpPr/>
          <p:nvPr/>
        </p:nvSpPr>
        <p:spPr>
          <a:xfrm>
            <a:off x="9156504" y="4928005"/>
            <a:ext cx="1632121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Bed/Ward</a:t>
            </a:r>
          </a:p>
          <a:p>
            <a:pPr algn="ctr"/>
            <a:r>
              <a:rPr lang="en-US" dirty="0"/>
              <a:t>DB</a:t>
            </a:r>
            <a:endParaRPr lang="en-IN" dirty="0"/>
          </a:p>
        </p:txBody>
      </p:sp>
      <p:sp>
        <p:nvSpPr>
          <p:cNvPr id="49" name="Oval 48"/>
          <p:cNvSpPr/>
          <p:nvPr/>
        </p:nvSpPr>
        <p:spPr>
          <a:xfrm>
            <a:off x="10837517" y="4906271"/>
            <a:ext cx="1255194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Reports</a:t>
            </a:r>
          </a:p>
          <a:p>
            <a:pPr algn="ctr"/>
            <a:r>
              <a:rPr lang="en-US" dirty="0"/>
              <a:t>DB</a:t>
            </a:r>
            <a:endParaRPr lang="en-IN" dirty="0"/>
          </a:p>
        </p:txBody>
      </p:sp>
      <p:cxnSp>
        <p:nvCxnSpPr>
          <p:cNvPr id="50" name="Straight Arrow Connector 49"/>
          <p:cNvCxnSpPr>
            <a:stCxn id="14" idx="2"/>
            <a:endCxn id="42" idx="0"/>
          </p:cNvCxnSpPr>
          <p:nvPr/>
        </p:nvCxnSpPr>
        <p:spPr>
          <a:xfrm>
            <a:off x="1485901" y="4373332"/>
            <a:ext cx="3266" cy="58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5" idx="2"/>
            <a:endCxn id="44" idx="0"/>
          </p:cNvCxnSpPr>
          <p:nvPr/>
        </p:nvCxnSpPr>
        <p:spPr>
          <a:xfrm flipH="1">
            <a:off x="3182983" y="4472940"/>
            <a:ext cx="4353" cy="455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7" idx="2"/>
            <a:endCxn id="45" idx="0"/>
          </p:cNvCxnSpPr>
          <p:nvPr/>
        </p:nvCxnSpPr>
        <p:spPr>
          <a:xfrm>
            <a:off x="4949732" y="4483123"/>
            <a:ext cx="4756" cy="46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8" idx="2"/>
            <a:endCxn id="46" idx="0"/>
          </p:cNvCxnSpPr>
          <p:nvPr/>
        </p:nvCxnSpPr>
        <p:spPr>
          <a:xfrm>
            <a:off x="6727370" y="4497254"/>
            <a:ext cx="6531" cy="459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" idx="2"/>
            <a:endCxn id="47" idx="0"/>
          </p:cNvCxnSpPr>
          <p:nvPr/>
        </p:nvCxnSpPr>
        <p:spPr>
          <a:xfrm>
            <a:off x="8349968" y="4497254"/>
            <a:ext cx="12469" cy="459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0" idx="2"/>
            <a:endCxn id="48" idx="0"/>
          </p:cNvCxnSpPr>
          <p:nvPr/>
        </p:nvCxnSpPr>
        <p:spPr>
          <a:xfrm flipH="1">
            <a:off x="9972565" y="4485911"/>
            <a:ext cx="1" cy="44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49" idx="0"/>
          </p:cNvCxnSpPr>
          <p:nvPr/>
        </p:nvCxnSpPr>
        <p:spPr>
          <a:xfrm>
            <a:off x="11465114" y="3298003"/>
            <a:ext cx="0" cy="160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31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BFCCCD-235A-95F8-F991-F6AE5501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268" y="2981160"/>
            <a:ext cx="5007846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141170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406197"/>
              </p:ext>
            </p:extLst>
          </p:nvPr>
        </p:nvGraphicFramePr>
        <p:xfrm>
          <a:off x="1909468" y="2428350"/>
          <a:ext cx="8294685" cy="339322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58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8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9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Field Name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Data Type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Size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Constraints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Description</a:t>
                      </a:r>
                    </a:p>
                  </a:txBody>
                  <a:tcPr marL="78997" marR="78997" marT="39499" marB="3949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88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id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AutoField</a:t>
                      </a:r>
                      <a:endParaRPr lang="en-IN" sz="1600" dirty="0"/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PK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Unique user ID</a:t>
                      </a:r>
                    </a:p>
                  </a:txBody>
                  <a:tcPr marL="78997" marR="78997" marT="39499" marB="3949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88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username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CharField</a:t>
                      </a:r>
                      <a:endParaRPr lang="en-IN" sz="1600" dirty="0"/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150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Unique, Not Null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Login username</a:t>
                      </a:r>
                    </a:p>
                  </a:txBody>
                  <a:tcPr marL="78997" marR="78997" marT="39499" marB="3949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79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password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CharField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—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Encrypted password</a:t>
                      </a:r>
                    </a:p>
                  </a:txBody>
                  <a:tcPr marL="78997" marR="78997" marT="39499" marB="3949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988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email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EmailField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254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Optional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Email address</a:t>
                      </a:r>
                    </a:p>
                  </a:txBody>
                  <a:tcPr marL="78997" marR="78997" marT="39499" marB="3949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97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user_type</a:t>
                      </a:r>
                      <a:endParaRPr lang="en-IN" sz="1600" dirty="0"/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CharField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10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Choices, Not Null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admin / doctor / patient / staff</a:t>
                      </a:r>
                    </a:p>
                  </a:txBody>
                  <a:tcPr marL="78997" marR="78997" marT="39499" marB="3949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988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phone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CharField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15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Null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Contact number</a:t>
                      </a:r>
                    </a:p>
                  </a:txBody>
                  <a:tcPr marL="78997" marR="78997" marT="39499" marB="3949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988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is_active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BooleanField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Default True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Account status</a:t>
                      </a:r>
                    </a:p>
                  </a:txBody>
                  <a:tcPr marL="78997" marR="78997" marT="39499" marB="39499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98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date_joined</a:t>
                      </a:r>
                      <a:endParaRPr lang="en-IN" sz="1600" dirty="0"/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DateTimeField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Auto</a:t>
                      </a:r>
                    </a:p>
                  </a:txBody>
                  <a:tcPr marL="78997" marR="78997" marT="39499" marB="394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Registration date</a:t>
                      </a:r>
                    </a:p>
                  </a:txBody>
                  <a:tcPr marL="78997" marR="78997" marT="39499" marB="39499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02779" y="733587"/>
            <a:ext cx="8872942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Name:-Customer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Stores authentication details and role-based user </a:t>
            </a:r>
          </a:p>
          <a:p>
            <a:pPr algn="ctr"/>
            <a:r>
              <a:rPr lang="en-US" sz="2800" dirty="0"/>
              <a:t>types for the system.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651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587880"/>
              </p:ext>
            </p:extLst>
          </p:nvPr>
        </p:nvGraphicFramePr>
        <p:xfrm>
          <a:off x="1321526" y="2851332"/>
          <a:ext cx="9601200" cy="17373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AutoField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Department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CharField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Department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TextField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Optional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Department 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28914" y="733587"/>
            <a:ext cx="10420673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Name:-Department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Maintains hospital departments and their basic information.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3471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9181896"/>
              </p:ext>
            </p:extLst>
          </p:nvPr>
        </p:nvGraphicFramePr>
        <p:xfrm>
          <a:off x="1295400" y="2799080"/>
          <a:ext cx="9601200" cy="21031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AutoField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Admin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OneToOneField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FK, Unique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Linked CustomUser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CharField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Admin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profile_image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ImageField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Optional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Profile photo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672056" y="733587"/>
            <a:ext cx="853438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Name:-Admin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Holds profile details of system administrators.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5626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248063"/>
              </p:ext>
            </p:extLst>
          </p:nvPr>
        </p:nvGraphicFramePr>
        <p:xfrm>
          <a:off x="1410786" y="1400310"/>
          <a:ext cx="9117875" cy="48196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3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08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Field Name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Data Type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Size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Constraints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Description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8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AutoField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PK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Doctor record ID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75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user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OneToOneField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FK, Unique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Linked CustomUser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758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doctor_id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CharField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10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Unique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Doctor code (DOC001)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08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first_name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CharField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100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First name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8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last_name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CharField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100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Last name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08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department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ForeignKey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FK, 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Department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08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specialization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CharField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100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Specialization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08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phone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CharField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15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Not 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Contact number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08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email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EmailField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254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Not 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Email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6434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availability_status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CharField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20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Choices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Available / On Leave / Emergency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08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is_first_login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BooleanField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Default True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First login flag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08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profile_image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ImageField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Optional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Profile image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08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created_at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DateTimeField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Auto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Created time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185377" y="93506"/>
            <a:ext cx="9377119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Name:-Doctor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Stores doctor profiles, specialization, availability, and </a:t>
            </a:r>
          </a:p>
          <a:p>
            <a:pPr algn="ctr"/>
            <a:r>
              <a:rPr lang="en-US" sz="2800" dirty="0"/>
              <a:t>department mapping.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062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EE203C-802E-6C1C-CD2D-093C61B54D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268069"/>
              </p:ext>
            </p:extLst>
          </p:nvPr>
        </p:nvGraphicFramePr>
        <p:xfrm>
          <a:off x="1631589" y="655934"/>
          <a:ext cx="8834222" cy="551369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360647">
                  <a:extLst>
                    <a:ext uri="{9D8B030D-6E8A-4147-A177-3AD203B41FA5}">
                      <a16:colId xmlns:a16="http://schemas.microsoft.com/office/drawing/2014/main" val="3467998965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992709903"/>
                    </a:ext>
                  </a:extLst>
                </a:gridCol>
              </a:tblGrid>
              <a:tr h="3727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 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Hospital Management System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0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Objective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Hospital Management System (HMS) aims to digitize and automate hospital operations by managing patient records, appointments, billing, and resources efficiently. It provides role-based access for admins, doctors, staff, and patients to improve workflow efficiency and patient care quality.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32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Types of application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Based Application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12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by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Thaker</a:t>
                      </a:r>
                      <a:r>
                        <a:rPr lang="en-US" dirty="0"/>
                        <a:t> Samarth R.</a:t>
                      </a:r>
                    </a:p>
                    <a:p>
                      <a:pPr algn="ctr"/>
                      <a:r>
                        <a:rPr lang="en-US" dirty="0"/>
                        <a:t>Parmar Harshvardhan P.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376138"/>
                  </a:ext>
                </a:extLst>
              </a:tr>
              <a:tr h="220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Front-end tool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Html,Css,Javascript,Bootstrap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40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Back-end tool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Python,Django,MYSQL</a:t>
                      </a:r>
                      <a:r>
                        <a:rPr lang="en-US" dirty="0"/>
                        <a:t>,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56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tool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Visual Studio</a:t>
                      </a:r>
                      <a:r>
                        <a:rPr lang="en-US" baseline="0" dirty="0"/>
                        <a:t> Code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8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Internal guild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Pro.Nilesh</a:t>
                      </a:r>
                      <a:r>
                        <a:rPr lang="en-US" dirty="0"/>
                        <a:t> Patel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39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Submitted 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GANPAT UNIVERSITY</a:t>
                      </a:r>
                    </a:p>
                    <a:p>
                      <a:pPr algn="ctr"/>
                      <a:r>
                        <a:rPr lang="en-US" dirty="0"/>
                        <a:t>A.M. PATEL INSTITUTE,KHERVA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63693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696406" y="-117566"/>
            <a:ext cx="30604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Profile</a:t>
            </a:r>
            <a:endParaRPr lang="en-IN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0694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239686"/>
              </p:ext>
            </p:extLst>
          </p:nvPr>
        </p:nvGraphicFramePr>
        <p:xfrm>
          <a:off x="1693822" y="1776553"/>
          <a:ext cx="8464730" cy="431073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92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2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Field Name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Data Type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Size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Constraints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Description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AutoField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PK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Staff ID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34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user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OneToOneField</a:t>
                      </a:r>
                      <a:endParaRPr lang="en-IN" sz="16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FK, 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Linked CustomUser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34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staff_id</a:t>
                      </a:r>
                      <a:endParaRPr lang="en-IN" sz="16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CharField</a:t>
                      </a:r>
                      <a:endParaRPr lang="en-IN" sz="16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10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Unique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Staff code (STF001)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name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CharField</a:t>
                      </a:r>
                      <a:endParaRPr lang="en-IN" sz="16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200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Staff name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342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role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CharField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50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Choices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Receptionist / Lab Technician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department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ForeignKey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FK, 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Department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phone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CharField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15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Contact number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email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EmailField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254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Not 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Email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profile_image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ImageField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Optional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Profile image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joining_date</a:t>
                      </a:r>
                      <a:endParaRPr lang="en-IN" sz="16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DateField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Auto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Joining date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39127" y="524581"/>
            <a:ext cx="10374122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Name:-Staff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Manages non-doctor hospital staff such as receptionists and</a:t>
            </a:r>
          </a:p>
          <a:p>
            <a:pPr algn="ctr"/>
            <a:r>
              <a:rPr lang="en-US" sz="2800" dirty="0"/>
              <a:t> lab technicians.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689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427224"/>
              </p:ext>
            </p:extLst>
          </p:nvPr>
        </p:nvGraphicFramePr>
        <p:xfrm>
          <a:off x="1045028" y="1478688"/>
          <a:ext cx="10293530" cy="44532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58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Field Name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Data Type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Size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Constraints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Description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id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AutoField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—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PK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Patient record ID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64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user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OneToOneField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—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FK, Unique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Linked CustomUser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64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patient_id</a:t>
                      </a:r>
                      <a:endParaRPr lang="en-IN" sz="1400" dirty="0"/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CharField</a:t>
                      </a:r>
                      <a:endParaRPr lang="en-IN" sz="1400" dirty="0"/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10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Unique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Patient code (PAT001)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name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CharField</a:t>
                      </a:r>
                      <a:endParaRPr lang="en-IN" sz="1400" dirty="0"/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200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Not Null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Patient name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age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IntegerField</a:t>
                      </a:r>
                      <a:endParaRPr lang="en-IN" sz="1400" dirty="0"/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—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Not Null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Age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46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gender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CharField</a:t>
                      </a:r>
                      <a:endParaRPr lang="en-IN" sz="1400" dirty="0"/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10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Choices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Male / Female / Other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blood_group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CharField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Optional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Blood group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phone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CharField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15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Not Null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Contact number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email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EmailField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254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Not Null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Email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address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TextField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—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Optional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Address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emergency_contact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CharField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15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Null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Emergency contact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id_proof_number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CharField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50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Null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ID proof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profile_image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ImageField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—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Optional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Profile image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065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created_at</a:t>
                      </a:r>
                      <a:endParaRPr lang="en-IN" sz="1400" dirty="0"/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DateTimeField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—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Auto</a:t>
                      </a:r>
                    </a:p>
                  </a:txBody>
                  <a:tcPr marL="48085" marR="48085" marT="24043" marB="240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Created date</a:t>
                      </a:r>
                    </a:p>
                  </a:txBody>
                  <a:tcPr marL="48085" marR="48085" marT="24043" marB="24043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43721" y="524581"/>
            <a:ext cx="10764935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Name:-Patient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IN" sz="2800" dirty="0"/>
              <a:t>Contains patient demographic details, contacts, and identifiers.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5553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530003"/>
              </p:ext>
            </p:extLst>
          </p:nvPr>
        </p:nvGraphicFramePr>
        <p:xfrm>
          <a:off x="818603" y="1698172"/>
          <a:ext cx="10554790" cy="437605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10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0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0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65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Field Name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Data Type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Size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Constraints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Description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AutoField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PK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Appointment ID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patient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ForeignKey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Patient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doctor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ForeignKey</a:t>
                      </a:r>
                      <a:endParaRPr lang="en-IN" sz="16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FK, 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Doctor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343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appointment_date</a:t>
                      </a:r>
                      <a:endParaRPr lang="en-IN" sz="16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DateTimeField</a:t>
                      </a:r>
                      <a:endParaRPr lang="en-IN" sz="16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Appointment date &amp; time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reason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TextField</a:t>
                      </a:r>
                      <a:endParaRPr lang="en-IN" sz="16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Visit reason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3347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status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CharField</a:t>
                      </a:r>
                      <a:endParaRPr lang="en-IN" sz="16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20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Choices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Pending / Completed / Cancelled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fee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DecimalField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10,2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Default 0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Consultation fee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token_no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IntegerField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Token number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visit_type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CharField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20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Choices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New / Follow-up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39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created_at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DateTimeField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Auto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Created date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20012" y="537644"/>
            <a:ext cx="10951974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Name:-OPD Appointment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Records outpatient appointments between patients and doctors.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1835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424757"/>
              </p:ext>
            </p:extLst>
          </p:nvPr>
        </p:nvGraphicFramePr>
        <p:xfrm>
          <a:off x="1295400" y="2481944"/>
          <a:ext cx="9601200" cy="32432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311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1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AutoField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Bed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55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ward_type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CharField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Choices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General / ICU / Private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11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bed_number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CharField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Unique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Bed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117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daily_charge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DecimalField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Charge per 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2793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CharField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Choices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Available / Occupied / Maintenance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82539" y="537644"/>
            <a:ext cx="11226920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Name:-Bed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Manages hospital beds, ward types, charges, and availability status.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648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760079"/>
              </p:ext>
            </p:extLst>
          </p:nvPr>
        </p:nvGraphicFramePr>
        <p:xfrm>
          <a:off x="953588" y="1544002"/>
          <a:ext cx="10476410" cy="47111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9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5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52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389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Field Name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Data Type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Size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Constraints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Description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89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AutoField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PK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Admission ID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89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patient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ForeignKey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Patient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89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doctor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ForeignKey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FK, 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Doctor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89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bed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ForeignKey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FK, 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Bed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894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ward_no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CharField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50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Ward number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894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bed_no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CharField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50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Bed number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894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reason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TextField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Admission reason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21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admission_type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CharField</a:t>
                      </a:r>
                      <a:endParaRPr lang="en-IN" sz="1600" dirty="0"/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20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Choices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Emergency / Planned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894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admission_date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DateTimeField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Auto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Admission date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21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expected_discharge_date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DateField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Expected discharge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894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discharge_date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DateTimeField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Null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Discharge date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21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is_discharge_requested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BooleanField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Default False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Discharge request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2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status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CharField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20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Choices</a:t>
                      </a:r>
                    </a:p>
                  </a:txBody>
                  <a:tcPr marL="48792" marR="48792" marT="24396" marB="243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Admitted / Discharged</a:t>
                      </a:r>
                    </a:p>
                  </a:txBody>
                  <a:tcPr marL="48792" marR="48792" marT="24396" marB="24396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16011" y="119633"/>
            <a:ext cx="8715848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Name:-IPD Admission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Tracks inpatient admissions, bed allocation, and</a:t>
            </a:r>
          </a:p>
          <a:p>
            <a:pPr algn="ctr"/>
            <a:r>
              <a:rPr lang="en-US" sz="2800" dirty="0"/>
              <a:t> discharge status.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5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249308"/>
              </p:ext>
            </p:extLst>
          </p:nvPr>
        </p:nvGraphicFramePr>
        <p:xfrm>
          <a:off x="875210" y="1397724"/>
          <a:ext cx="10411100" cy="456539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82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86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Field Name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Data Type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Size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Constraints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Description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6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id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AutoField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PK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Payment ID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86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patient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ForeignKey</a:t>
                      </a:r>
                      <a:endParaRPr lang="en-IN" sz="18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FK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Patient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6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amount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DecimalField</a:t>
                      </a:r>
                      <a:endParaRPr lang="en-IN" sz="18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10,2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Not 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Payment amount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009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payment_method</a:t>
                      </a:r>
                      <a:endParaRPr lang="en-IN" sz="18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CharField</a:t>
                      </a:r>
                      <a:endParaRPr lang="en-IN" sz="18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20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Choices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Cash / Online / Insurance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009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transaction_id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CharField</a:t>
                      </a:r>
                      <a:endParaRPr lang="en-IN" sz="18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100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Optional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Transaction reference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63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razorpay_order_id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CharField</a:t>
                      </a:r>
                      <a:endParaRPr lang="en-IN" sz="1800" dirty="0"/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100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Razorpay order ID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0009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razorpay_payment_id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CharField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100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Razorpay</a:t>
                      </a:r>
                      <a:r>
                        <a:rPr lang="en-IN" sz="1800" dirty="0"/>
                        <a:t> payment ID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863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razorpay_signature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CharField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200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Null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Razorpay</a:t>
                      </a:r>
                      <a:r>
                        <a:rPr lang="en-IN" sz="1800" dirty="0"/>
                        <a:t> signature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863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payment_date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DateTimeField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Auto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Payment date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863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description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TextField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—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Optional</a:t>
                      </a:r>
                    </a:p>
                  </a:txBody>
                  <a:tcPr marL="62601" marR="62601" marT="31301" marB="313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Payment purpose</a:t>
                      </a:r>
                    </a:p>
                  </a:txBody>
                  <a:tcPr marL="62601" marR="62601" marT="31301" marB="31301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902833" y="119633"/>
            <a:ext cx="9942209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Name:-Payment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Stores billing and payment transactions including online </a:t>
            </a:r>
          </a:p>
          <a:p>
            <a:pPr algn="ctr"/>
            <a:r>
              <a:rPr lang="en-US" sz="2800" dirty="0"/>
              <a:t>gateway details.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0432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71113"/>
              </p:ext>
            </p:extLst>
          </p:nvPr>
        </p:nvGraphicFramePr>
        <p:xfrm>
          <a:off x="1295400" y="2468878"/>
          <a:ext cx="9601200" cy="36706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83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AutoField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OTP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ForeignKey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FK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CustomUser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otp_code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CharField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OTP 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created_at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DateTimeField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Created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expires_at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DateTimeField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Expiry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is_verified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BooleanField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Default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Verification 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attempts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IntegerField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Default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Attempts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079617" y="511519"/>
            <a:ext cx="9771521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Name:-OTP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Handles one-time password generation and verification</a:t>
            </a:r>
          </a:p>
          <a:p>
            <a:pPr algn="ctr"/>
            <a:r>
              <a:rPr lang="en-US" sz="2800" dirty="0"/>
              <a:t> for users.</a:t>
            </a:r>
          </a:p>
        </p:txBody>
      </p:sp>
    </p:spTree>
    <p:extLst>
      <p:ext uri="{BB962C8B-B14F-4D97-AF65-F5344CB8AC3E}">
        <p14:creationId xmlns:p14="http://schemas.microsoft.com/office/powerpoint/2010/main" val="2336344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385347"/>
              </p:ext>
            </p:extLst>
          </p:nvPr>
        </p:nvGraphicFramePr>
        <p:xfrm>
          <a:off x="914400" y="2338250"/>
          <a:ext cx="9982200" cy="33832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9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AutoField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Schedule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doctor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ForeignKey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FK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Doctor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day_of_week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CharField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Choices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Day of week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start_time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TimeField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Start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end_time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TimeField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End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73536" y="511519"/>
            <a:ext cx="8783688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Name:-Doctor Schedule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</a:t>
            </a:r>
            <a:r>
              <a:rPr lang="en-US" sz="2800" dirty="0"/>
              <a:t>Defines weekly availability schedules for doctors.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6470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429648"/>
              </p:ext>
            </p:extLst>
          </p:nvPr>
        </p:nvGraphicFramePr>
        <p:xfrm>
          <a:off x="875214" y="1632859"/>
          <a:ext cx="10371905" cy="429767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74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4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9784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Field Name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Data Type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Size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Constraints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Description</a:t>
                      </a:r>
                    </a:p>
                  </a:txBody>
                  <a:tcPr marL="77160" marR="77160" marT="38580" marB="3858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784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id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 err="1"/>
                        <a:t>AutoField</a:t>
                      </a:r>
                      <a:endParaRPr lang="en-IN" sz="1500" dirty="0"/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—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PK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Prescription ID</a:t>
                      </a:r>
                    </a:p>
                  </a:txBody>
                  <a:tcPr marL="77160" marR="77160" marT="38580" marB="3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784"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patient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 err="1"/>
                        <a:t>ForeignKey</a:t>
                      </a:r>
                      <a:endParaRPr lang="en-IN" sz="1500" dirty="0"/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—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FK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Patient</a:t>
                      </a:r>
                    </a:p>
                  </a:txBody>
                  <a:tcPr marL="77160" marR="77160" marT="38580" marB="38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784"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doctor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 err="1"/>
                        <a:t>ForeignKey</a:t>
                      </a:r>
                      <a:endParaRPr lang="en-IN" sz="1500" dirty="0"/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—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FK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Doctor</a:t>
                      </a:r>
                    </a:p>
                  </a:txBody>
                  <a:tcPr marL="77160" marR="77160" marT="38580" marB="3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784"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appointment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 err="1"/>
                        <a:t>ForeignKey</a:t>
                      </a:r>
                      <a:endParaRPr lang="en-IN" sz="1500" dirty="0"/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—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FK, Null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OPD Appointment</a:t>
                      </a:r>
                    </a:p>
                  </a:txBody>
                  <a:tcPr marL="77160" marR="77160" marT="38580" marB="385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784"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diagnosis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TextField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—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Not Null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Diagnosis</a:t>
                      </a:r>
                    </a:p>
                  </a:txBody>
                  <a:tcPr marL="77160" marR="77160" marT="38580" marB="3858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621"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medicines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TextField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—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Not Null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Medicines &amp; dosage</a:t>
                      </a:r>
                    </a:p>
                  </a:txBody>
                  <a:tcPr marL="77160" marR="77160" marT="38580" marB="3858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784"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advice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TextField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—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Optional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Advice</a:t>
                      </a:r>
                    </a:p>
                  </a:txBody>
                  <a:tcPr marL="77160" marR="77160" marT="38580" marB="3858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784"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follow_up_date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DateField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—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Null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Follow-up date</a:t>
                      </a:r>
                    </a:p>
                  </a:txBody>
                  <a:tcPr marL="77160" marR="77160" marT="38580" marB="3858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784"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created_at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DateTimeField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—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Auto</a:t>
                      </a:r>
                    </a:p>
                  </a:txBody>
                  <a:tcPr marL="77160" marR="77160" marT="38580" marB="3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/>
                        <a:t>Created date</a:t>
                      </a:r>
                    </a:p>
                  </a:txBody>
                  <a:tcPr marL="77160" marR="77160" marT="38580" marB="3858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16185" y="93508"/>
            <a:ext cx="10567765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Name:-Prescription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Stores diagnosis, medicines, and follow-up details prescribed </a:t>
            </a:r>
          </a:p>
          <a:p>
            <a:pPr algn="ctr"/>
            <a:r>
              <a:rPr lang="en-US" sz="2800" dirty="0"/>
              <a:t>by doctors.</a:t>
            </a:r>
          </a:p>
        </p:txBody>
      </p:sp>
    </p:spTree>
    <p:extLst>
      <p:ext uri="{BB962C8B-B14F-4D97-AF65-F5344CB8AC3E}">
        <p14:creationId xmlns:p14="http://schemas.microsoft.com/office/powerpoint/2010/main" val="2681597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964032"/>
              </p:ext>
            </p:extLst>
          </p:nvPr>
        </p:nvGraphicFramePr>
        <p:xfrm>
          <a:off x="1214848" y="2037805"/>
          <a:ext cx="9849390" cy="38045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69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9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9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9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9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101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Field Name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Data Type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Size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Constraints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Description</a:t>
                      </a:r>
                    </a:p>
                  </a:txBody>
                  <a:tcPr marL="85074" marR="85074" marT="42537" marB="4253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101"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id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 err="1"/>
                        <a:t>AutoField</a:t>
                      </a:r>
                      <a:endParaRPr lang="en-IN" sz="1700" dirty="0"/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—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PK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Report ID</a:t>
                      </a:r>
                    </a:p>
                  </a:txBody>
                  <a:tcPr marL="85074" marR="85074" marT="42537" marB="4253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101"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patient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 err="1"/>
                        <a:t>ForeignKey</a:t>
                      </a:r>
                      <a:endParaRPr lang="en-IN" sz="1700" dirty="0"/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—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FK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Patient</a:t>
                      </a:r>
                    </a:p>
                  </a:txBody>
                  <a:tcPr marL="85074" marR="85074" marT="42537" marB="4253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101"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doctor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ForeignKey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—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FK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Doctor</a:t>
                      </a:r>
                    </a:p>
                  </a:txBody>
                  <a:tcPr marL="85074" marR="85074" marT="42537" marB="4253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101"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test_name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CharField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200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Not Null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Test name</a:t>
                      </a:r>
                    </a:p>
                  </a:txBody>
                  <a:tcPr marL="85074" marR="85074" marT="42537" marB="4253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101"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report_file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FileField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—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Null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Uploaded report</a:t>
                      </a:r>
                    </a:p>
                  </a:txBody>
                  <a:tcPr marL="85074" marR="85074" marT="42537" marB="4253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770"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status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CharField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20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Choices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Pending / Uploaded</a:t>
                      </a:r>
                    </a:p>
                  </a:txBody>
                  <a:tcPr marL="85074" marR="85074" marT="42537" marB="4253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101"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remarks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TextField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—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Optional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Remarks</a:t>
                      </a:r>
                    </a:p>
                  </a:txBody>
                  <a:tcPr marL="85074" marR="85074" marT="42537" marB="4253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101"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requested_date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 err="1"/>
                        <a:t>DateTimeField</a:t>
                      </a:r>
                      <a:endParaRPr lang="en-IN" sz="1700" dirty="0"/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/>
                        <a:t>—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Auto</a:t>
                      </a:r>
                    </a:p>
                  </a:txBody>
                  <a:tcPr marL="85074" marR="85074" marT="42537" marB="4253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/>
                        <a:t>Request date</a:t>
                      </a:r>
                    </a:p>
                  </a:txBody>
                  <a:tcPr marL="85074" marR="85074" marT="42537" marB="4253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066413" y="511519"/>
            <a:ext cx="9797939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Name:-Lab Report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Manages laboratory test requests and uploaded reports </a:t>
            </a:r>
          </a:p>
          <a:p>
            <a:pPr algn="ctr"/>
            <a:r>
              <a:rPr lang="en-US" sz="2800" dirty="0"/>
              <a:t>for patients.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74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CD5977-03B4-67A8-88FD-77D9359E257E}"/>
              </a:ext>
            </a:extLst>
          </p:cNvPr>
          <p:cNvSpPr txBox="1">
            <a:spLocks/>
          </p:cNvSpPr>
          <p:nvPr/>
        </p:nvSpPr>
        <p:spPr>
          <a:xfrm>
            <a:off x="1480957" y="2626752"/>
            <a:ext cx="9404723" cy="121628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schemeClr val="bg1"/>
                </a:solidFill>
                <a:highlight>
                  <a:srgbClr val="000000"/>
                </a:highlight>
              </a:rPr>
              <a:t>EXISTING SYSTEM</a:t>
            </a:r>
            <a:endParaRPr lang="en-IN" sz="60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97325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80293"/>
              </p:ext>
            </p:extLst>
          </p:nvPr>
        </p:nvGraphicFramePr>
        <p:xfrm>
          <a:off x="914401" y="2429693"/>
          <a:ext cx="10008325" cy="343553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01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1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1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1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1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710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10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AutoField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Session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10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ForeignKey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FK,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CustomUser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10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session_id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CharField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Unique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Session identifier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10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started_at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DateTimeField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Session start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134254" y="511519"/>
            <a:ext cx="9662260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Name:-Chat Session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Tracks chat sessions for users and anonymous visitors.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2551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474399"/>
              </p:ext>
            </p:extLst>
          </p:nvPr>
        </p:nvGraphicFramePr>
        <p:xfrm>
          <a:off x="875210" y="2429690"/>
          <a:ext cx="10515600" cy="344859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47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Field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Constraints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6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AutoField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Message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76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ForeignKey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ChatSession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76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CharField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Choices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user / 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76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message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TextField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Message 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76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DateTimeField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Sent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48565" y="511519"/>
            <a:ext cx="10233635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Name:-Chat Message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Stores individual messages exchanged within chat sessions.</a:t>
            </a:r>
          </a:p>
          <a:p>
            <a:pPr algn="ctr"/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8767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890651"/>
              </p:ext>
            </p:extLst>
          </p:nvPr>
        </p:nvGraphicFramePr>
        <p:xfrm>
          <a:off x="992778" y="2037805"/>
          <a:ext cx="10489475" cy="40233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97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8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7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Field Name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Data Type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Size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Constraints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Description</a:t>
                      </a:r>
                    </a:p>
                  </a:txBody>
                  <a:tcPr marL="82947" marR="82947" marT="41473" marB="4147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id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AutoField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PK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Summary ID</a:t>
                      </a:r>
                    </a:p>
                  </a:txBody>
                  <a:tcPr marL="82947" marR="82947" marT="41473" marB="414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admission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OneToOneField</a:t>
                      </a:r>
                      <a:endParaRPr lang="en-IN" sz="1600" dirty="0"/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FK, Unique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IPD Admission</a:t>
                      </a:r>
                    </a:p>
                  </a:txBody>
                  <a:tcPr marL="82947" marR="82947" marT="41473" marB="414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patient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ForeignKey</a:t>
                      </a:r>
                      <a:endParaRPr lang="en-IN" sz="1600" dirty="0"/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Patient</a:t>
                      </a:r>
                    </a:p>
                  </a:txBody>
                  <a:tcPr marL="82947" marR="82947" marT="41473" marB="4147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doctor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ForeignKey</a:t>
                      </a:r>
                      <a:endParaRPr lang="en-IN" sz="1600" dirty="0"/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FK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Doctor</a:t>
                      </a:r>
                    </a:p>
                  </a:txBody>
                  <a:tcPr marL="82947" marR="82947" marT="41473" marB="4147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diagnosis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TextField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—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Final diagnosis</a:t>
                      </a:r>
                    </a:p>
                  </a:txBody>
                  <a:tcPr marL="82947" marR="82947" marT="41473" marB="4147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treatment_given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TextField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—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Not Null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Treatment details</a:t>
                      </a:r>
                    </a:p>
                  </a:txBody>
                  <a:tcPr marL="82947" marR="82947" marT="41473" marB="4147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final_advice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TextField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—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Not Null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Discharge advice</a:t>
                      </a:r>
                    </a:p>
                  </a:txBody>
                  <a:tcPr marL="82947" marR="82947" marT="41473" marB="4147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follow_up_plan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TextField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Not Null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Follow-up plan</a:t>
                      </a:r>
                    </a:p>
                  </a:txBody>
                  <a:tcPr marL="82947" marR="82947" marT="41473" marB="41473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created_at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DateTimeField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/>
                        <a:t>—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Auto</a:t>
                      </a:r>
                    </a:p>
                  </a:txBody>
                  <a:tcPr marL="82947" marR="82947" marT="41473" marB="41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Created date</a:t>
                      </a:r>
                    </a:p>
                  </a:txBody>
                  <a:tcPr marL="82947" marR="82947" marT="41473" marB="41473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33272" y="511519"/>
            <a:ext cx="8864221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Name:-Discharge Summary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Description:- </a:t>
            </a:r>
            <a:r>
              <a:rPr lang="en-US" sz="2800" dirty="0"/>
              <a:t>Records final diagnosis, treatment, and advice at </a:t>
            </a:r>
          </a:p>
          <a:p>
            <a:pPr algn="ctr"/>
            <a:r>
              <a:rPr lang="en-US" sz="2800" dirty="0"/>
              <a:t>patient discharge.</a:t>
            </a:r>
          </a:p>
        </p:txBody>
      </p:sp>
    </p:spTree>
    <p:extLst>
      <p:ext uri="{BB962C8B-B14F-4D97-AF65-F5344CB8AC3E}">
        <p14:creationId xmlns:p14="http://schemas.microsoft.com/office/powerpoint/2010/main" val="220313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FCCCD-235A-95F8-F991-F6AE5501F83B}"/>
              </a:ext>
            </a:extLst>
          </p:cNvPr>
          <p:cNvSpPr/>
          <p:nvPr/>
        </p:nvSpPr>
        <p:spPr>
          <a:xfrm>
            <a:off x="3488057" y="2430064"/>
            <a:ext cx="5261377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E-R DIAGRAM</a:t>
            </a:r>
          </a:p>
        </p:txBody>
      </p:sp>
    </p:spTree>
    <p:extLst>
      <p:ext uri="{BB962C8B-B14F-4D97-AF65-F5344CB8AC3E}">
        <p14:creationId xmlns:p14="http://schemas.microsoft.com/office/powerpoint/2010/main" val="2254506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295751"/>
              </p:ext>
            </p:extLst>
          </p:nvPr>
        </p:nvGraphicFramePr>
        <p:xfrm>
          <a:off x="5167085" y="574767"/>
          <a:ext cx="1769291" cy="17504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69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Customer</a:t>
                      </a:r>
                      <a:r>
                        <a:rPr lang="en-US" sz="1600" baseline="0" dirty="0"/>
                        <a:t> User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User_id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Username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Password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Role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3" idx="1"/>
          </p:cNvCxnSpPr>
          <p:nvPr/>
        </p:nvCxnSpPr>
        <p:spPr>
          <a:xfrm flipH="1">
            <a:off x="2403567" y="1449977"/>
            <a:ext cx="2763518" cy="26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03566" y="1476103"/>
            <a:ext cx="0" cy="587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005860" y="2063931"/>
            <a:ext cx="7954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profile</a:t>
            </a:r>
          </a:p>
        </p:txBody>
      </p:sp>
      <p:cxnSp>
        <p:nvCxnSpPr>
          <p:cNvPr id="61" name="Straight Arrow Connector 60"/>
          <p:cNvCxnSpPr>
            <a:stCxn id="23" idx="2"/>
            <a:endCxn id="28" idx="0"/>
          </p:cNvCxnSpPr>
          <p:nvPr/>
        </p:nvCxnSpPr>
        <p:spPr>
          <a:xfrm flipH="1">
            <a:off x="2403565" y="2325541"/>
            <a:ext cx="1" cy="143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19099"/>
              </p:ext>
            </p:extLst>
          </p:nvPr>
        </p:nvGraphicFramePr>
        <p:xfrm>
          <a:off x="1636485" y="2469055"/>
          <a:ext cx="15341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Admin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Admin_id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User_id</a:t>
                      </a:r>
                      <a:r>
                        <a:rPr lang="en-US" sz="1600" dirty="0"/>
                        <a:t>(FK)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name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51905"/>
              </p:ext>
            </p:extLst>
          </p:nvPr>
        </p:nvGraphicFramePr>
        <p:xfrm>
          <a:off x="3360056" y="2469055"/>
          <a:ext cx="1659709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Doctor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Doctor_id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User_id</a:t>
                      </a:r>
                      <a:r>
                        <a:rPr lang="en-US" sz="1600" dirty="0"/>
                        <a:t>(FK)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Department_id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specialization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9" name="Straight Arrow Connector 68"/>
          <p:cNvCxnSpPr/>
          <p:nvPr/>
        </p:nvCxnSpPr>
        <p:spPr>
          <a:xfrm flipV="1">
            <a:off x="4872446" y="1045029"/>
            <a:ext cx="294639" cy="1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056729" y="927286"/>
            <a:ext cx="7954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profile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>
            <a:off x="6962502" y="1045028"/>
            <a:ext cx="3788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277447" y="920755"/>
            <a:ext cx="7954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profile</a:t>
            </a:r>
          </a:p>
        </p:txBody>
      </p:sp>
      <p:cxnSp>
        <p:nvCxnSpPr>
          <p:cNvPr id="77" name="Straight Connector 76"/>
          <p:cNvCxnSpPr>
            <a:endCxn id="81" idx="3"/>
          </p:cNvCxnSpPr>
          <p:nvPr/>
        </p:nvCxnSpPr>
        <p:spPr>
          <a:xfrm flipH="1">
            <a:off x="4580735" y="2194736"/>
            <a:ext cx="586350" cy="3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785324" y="2064283"/>
            <a:ext cx="7954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profile</a:t>
            </a:r>
          </a:p>
        </p:txBody>
      </p:sp>
      <p:cxnSp>
        <p:nvCxnSpPr>
          <p:cNvPr id="82" name="Straight Arrow Connector 81"/>
          <p:cNvCxnSpPr>
            <a:stCxn id="81" idx="2"/>
            <a:endCxn id="68" idx="0"/>
          </p:cNvCxnSpPr>
          <p:nvPr/>
        </p:nvCxnSpPr>
        <p:spPr>
          <a:xfrm>
            <a:off x="4183030" y="2325893"/>
            <a:ext cx="6880" cy="14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6962502" y="1463039"/>
            <a:ext cx="2763519" cy="13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9726021" y="1463039"/>
            <a:ext cx="0" cy="587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9504234" y="2063931"/>
            <a:ext cx="7954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profile</a:t>
            </a:r>
          </a:p>
        </p:txBody>
      </p:sp>
      <p:cxnSp>
        <p:nvCxnSpPr>
          <p:cNvPr id="89" name="Straight Arrow Connector 88"/>
          <p:cNvCxnSpPr>
            <a:stCxn id="88" idx="2"/>
            <a:endCxn id="90" idx="0"/>
          </p:cNvCxnSpPr>
          <p:nvPr/>
        </p:nvCxnSpPr>
        <p:spPr>
          <a:xfrm flipH="1">
            <a:off x="9856647" y="2325541"/>
            <a:ext cx="45293" cy="111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063786"/>
              </p:ext>
            </p:extLst>
          </p:nvPr>
        </p:nvGraphicFramePr>
        <p:xfrm>
          <a:off x="8972002" y="2436662"/>
          <a:ext cx="1769291" cy="177915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69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8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Staff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Staff_id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User_id</a:t>
                      </a:r>
                      <a:r>
                        <a:rPr lang="en-US" sz="1600" dirty="0"/>
                        <a:t>(FK)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role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Department_id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21476"/>
              </p:ext>
            </p:extLst>
          </p:nvPr>
        </p:nvGraphicFramePr>
        <p:xfrm>
          <a:off x="7049185" y="2469055"/>
          <a:ext cx="1769291" cy="177915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69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8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Patient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Patient_id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User_id</a:t>
                      </a:r>
                      <a:r>
                        <a:rPr lang="en-US" sz="1600" dirty="0"/>
                        <a:t>(FK)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Age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Gender_contact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2" name="Straight Connector 101"/>
          <p:cNvCxnSpPr/>
          <p:nvPr/>
        </p:nvCxnSpPr>
        <p:spPr>
          <a:xfrm flipH="1">
            <a:off x="6962501" y="2188467"/>
            <a:ext cx="586350" cy="3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7532898" y="2050867"/>
            <a:ext cx="79541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profile</a:t>
            </a:r>
          </a:p>
        </p:txBody>
      </p:sp>
      <p:cxnSp>
        <p:nvCxnSpPr>
          <p:cNvPr id="107" name="Straight Arrow Connector 106"/>
          <p:cNvCxnSpPr>
            <a:stCxn id="105" idx="2"/>
            <a:endCxn id="101" idx="0"/>
          </p:cNvCxnSpPr>
          <p:nvPr/>
        </p:nvCxnSpPr>
        <p:spPr>
          <a:xfrm>
            <a:off x="7930604" y="2312477"/>
            <a:ext cx="3226" cy="1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4775186" y="4379293"/>
            <a:ext cx="2580626" cy="809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DoctorSchedule</a:t>
            </a:r>
            <a:endParaRPr lang="en-US" dirty="0"/>
          </a:p>
          <a:p>
            <a:pPr algn="ctr"/>
            <a:r>
              <a:rPr lang="en-US" dirty="0"/>
              <a:t>1.schedule_id(PK)</a:t>
            </a:r>
            <a:endParaRPr lang="en-IN" dirty="0"/>
          </a:p>
        </p:txBody>
      </p:sp>
      <p:cxnSp>
        <p:nvCxnSpPr>
          <p:cNvPr id="117" name="Straight Connector 116"/>
          <p:cNvCxnSpPr/>
          <p:nvPr/>
        </p:nvCxnSpPr>
        <p:spPr>
          <a:xfrm flipH="1">
            <a:off x="5019765" y="4010298"/>
            <a:ext cx="203417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endCxn id="68" idx="3"/>
          </p:cNvCxnSpPr>
          <p:nvPr/>
        </p:nvCxnSpPr>
        <p:spPr>
          <a:xfrm flipH="1">
            <a:off x="5019765" y="3291313"/>
            <a:ext cx="505824" cy="2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74" idx="0"/>
            <a:endCxn id="3" idx="2"/>
          </p:cNvCxnSpPr>
          <p:nvPr/>
        </p:nvCxnSpPr>
        <p:spPr>
          <a:xfrm flipH="1" flipV="1">
            <a:off x="6051730" y="2325187"/>
            <a:ext cx="13769" cy="205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endCxn id="101" idx="1"/>
          </p:cNvCxnSpPr>
          <p:nvPr/>
        </p:nvCxnSpPr>
        <p:spPr>
          <a:xfrm>
            <a:off x="6562994" y="3332257"/>
            <a:ext cx="486191" cy="2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525589" y="3303094"/>
            <a:ext cx="0" cy="66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6562994" y="3332257"/>
            <a:ext cx="0" cy="66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44" idx="0"/>
            <a:endCxn id="28" idx="2"/>
          </p:cNvCxnSpPr>
          <p:nvPr/>
        </p:nvCxnSpPr>
        <p:spPr>
          <a:xfrm flipV="1">
            <a:off x="2403565" y="3952415"/>
            <a:ext cx="0" cy="819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Oval 143"/>
          <p:cNvSpPr/>
          <p:nvPr/>
        </p:nvSpPr>
        <p:spPr>
          <a:xfrm>
            <a:off x="1222106" y="4771908"/>
            <a:ext cx="2362918" cy="809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Department</a:t>
            </a:r>
          </a:p>
          <a:p>
            <a:pPr algn="ctr"/>
            <a:r>
              <a:rPr lang="en-US" dirty="0"/>
              <a:t>1.department_id(PK)name</a:t>
            </a:r>
            <a:endParaRPr lang="en-IN" dirty="0"/>
          </a:p>
        </p:txBody>
      </p:sp>
      <p:cxnSp>
        <p:nvCxnSpPr>
          <p:cNvPr id="148" name="Straight Arrow Connector 147"/>
          <p:cNvCxnSpPr>
            <a:endCxn id="68" idx="2"/>
          </p:cNvCxnSpPr>
          <p:nvPr/>
        </p:nvCxnSpPr>
        <p:spPr>
          <a:xfrm flipH="1" flipV="1">
            <a:off x="4189910" y="4160695"/>
            <a:ext cx="7258" cy="1016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144" idx="6"/>
          </p:cNvCxnSpPr>
          <p:nvPr/>
        </p:nvCxnSpPr>
        <p:spPr>
          <a:xfrm flipH="1">
            <a:off x="3585024" y="5176856"/>
            <a:ext cx="612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Oval 157"/>
          <p:cNvSpPr/>
          <p:nvPr/>
        </p:nvSpPr>
        <p:spPr>
          <a:xfrm>
            <a:off x="8788546" y="4876585"/>
            <a:ext cx="2226787" cy="7052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LabReport</a:t>
            </a:r>
            <a:endParaRPr lang="en-US" dirty="0"/>
          </a:p>
          <a:p>
            <a:pPr algn="ctr"/>
            <a:r>
              <a:rPr lang="en-US" dirty="0"/>
              <a:t>1.chatsesix(PK)</a:t>
            </a:r>
            <a:endParaRPr lang="en-IN" dirty="0"/>
          </a:p>
        </p:txBody>
      </p:sp>
      <p:cxnSp>
        <p:nvCxnSpPr>
          <p:cNvPr id="159" name="Straight Arrow Connector 158"/>
          <p:cNvCxnSpPr>
            <a:stCxn id="158" idx="0"/>
            <a:endCxn id="90" idx="2"/>
          </p:cNvCxnSpPr>
          <p:nvPr/>
        </p:nvCxnSpPr>
        <p:spPr>
          <a:xfrm flipH="1" flipV="1">
            <a:off x="9856647" y="4215819"/>
            <a:ext cx="45293" cy="66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01" idx="2"/>
          </p:cNvCxnSpPr>
          <p:nvPr/>
        </p:nvCxnSpPr>
        <p:spPr>
          <a:xfrm flipH="1" flipV="1">
            <a:off x="7933830" y="4248212"/>
            <a:ext cx="45294" cy="99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158" idx="2"/>
          </p:cNvCxnSpPr>
          <p:nvPr/>
        </p:nvCxnSpPr>
        <p:spPr>
          <a:xfrm flipV="1">
            <a:off x="7979123" y="5229195"/>
            <a:ext cx="809423" cy="1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endCxn id="74" idx="4"/>
          </p:cNvCxnSpPr>
          <p:nvPr/>
        </p:nvCxnSpPr>
        <p:spPr>
          <a:xfrm flipV="1">
            <a:off x="6065498" y="5189189"/>
            <a:ext cx="1" cy="323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3150311" y="5528940"/>
            <a:ext cx="5830375" cy="370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endCxn id="144" idx="4"/>
          </p:cNvCxnSpPr>
          <p:nvPr/>
        </p:nvCxnSpPr>
        <p:spPr>
          <a:xfrm flipV="1">
            <a:off x="2403565" y="5581804"/>
            <a:ext cx="0" cy="1276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205" idx="1"/>
          </p:cNvCxnSpPr>
          <p:nvPr/>
        </p:nvCxnSpPr>
        <p:spPr>
          <a:xfrm flipH="1">
            <a:off x="2403566" y="6137517"/>
            <a:ext cx="1427051" cy="250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3150311" y="5576326"/>
            <a:ext cx="0" cy="5744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>
          <a:xfrm>
            <a:off x="3830617" y="6006712"/>
            <a:ext cx="63991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employs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3640191" y="5229195"/>
            <a:ext cx="63991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employs</a:t>
            </a:r>
          </a:p>
        </p:txBody>
      </p:sp>
      <p:cxnSp>
        <p:nvCxnSpPr>
          <p:cNvPr id="208" name="Straight Connector 207"/>
          <p:cNvCxnSpPr>
            <a:endCxn id="158" idx="4"/>
          </p:cNvCxnSpPr>
          <p:nvPr/>
        </p:nvCxnSpPr>
        <p:spPr>
          <a:xfrm flipV="1">
            <a:off x="9901939" y="5581804"/>
            <a:ext cx="1" cy="12761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8991557" y="5513085"/>
            <a:ext cx="0" cy="5744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endCxn id="213" idx="3"/>
          </p:cNvCxnSpPr>
          <p:nvPr/>
        </p:nvCxnSpPr>
        <p:spPr>
          <a:xfrm flipH="1">
            <a:off x="8537169" y="6080851"/>
            <a:ext cx="1364770" cy="2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Rectangle 212"/>
          <p:cNvSpPr/>
          <p:nvPr/>
        </p:nvSpPr>
        <p:spPr>
          <a:xfrm>
            <a:off x="7895647" y="5952463"/>
            <a:ext cx="64152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concults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8159724" y="5247124"/>
            <a:ext cx="482825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treats</a:t>
            </a:r>
          </a:p>
        </p:txBody>
      </p:sp>
      <p:cxnSp>
        <p:nvCxnSpPr>
          <p:cNvPr id="215" name="Straight Arrow Connector 214"/>
          <p:cNvCxnSpPr>
            <a:stCxn id="205" idx="3"/>
            <a:endCxn id="213" idx="1"/>
          </p:cNvCxnSpPr>
          <p:nvPr/>
        </p:nvCxnSpPr>
        <p:spPr>
          <a:xfrm flipV="1">
            <a:off x="4470536" y="6083268"/>
            <a:ext cx="3425111" cy="54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6072844" y="5547445"/>
            <a:ext cx="3526" cy="52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V="1">
            <a:off x="6072844" y="6087504"/>
            <a:ext cx="0" cy="770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432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>
            <a:endCxn id="13" idx="0"/>
          </p:cNvCxnSpPr>
          <p:nvPr/>
        </p:nvCxnSpPr>
        <p:spPr>
          <a:xfrm flipH="1">
            <a:off x="2173152" y="0"/>
            <a:ext cx="21408" cy="92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8" idx="0"/>
          </p:cNvCxnSpPr>
          <p:nvPr/>
        </p:nvCxnSpPr>
        <p:spPr>
          <a:xfrm>
            <a:off x="6017622" y="0"/>
            <a:ext cx="0" cy="92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0" idx="0"/>
          </p:cNvCxnSpPr>
          <p:nvPr/>
        </p:nvCxnSpPr>
        <p:spPr>
          <a:xfrm flipH="1">
            <a:off x="9840866" y="0"/>
            <a:ext cx="8530" cy="92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927683"/>
              </p:ext>
            </p:extLst>
          </p:nvPr>
        </p:nvGraphicFramePr>
        <p:xfrm>
          <a:off x="1254035" y="927463"/>
          <a:ext cx="1838234" cy="17504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3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Doctor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Doctor_id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User_id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Department_id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specialization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74519"/>
              </p:ext>
            </p:extLst>
          </p:nvPr>
        </p:nvGraphicFramePr>
        <p:xfrm>
          <a:off x="5098505" y="927463"/>
          <a:ext cx="1838234" cy="17504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3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Patient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patient_id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User_id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Age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Gender 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891922"/>
              </p:ext>
            </p:extLst>
          </p:nvPr>
        </p:nvGraphicFramePr>
        <p:xfrm>
          <a:off x="8921931" y="927463"/>
          <a:ext cx="1837871" cy="17504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staff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staff_id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User_id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Department_id</a:t>
                      </a:r>
                      <a:r>
                        <a:rPr lang="en-US" sz="1600" dirty="0"/>
                        <a:t>(FK)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department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6" name="Straight Connector 25"/>
          <p:cNvCxnSpPr>
            <a:stCxn id="13" idx="3"/>
            <a:endCxn id="29" idx="1"/>
          </p:cNvCxnSpPr>
          <p:nvPr/>
        </p:nvCxnSpPr>
        <p:spPr>
          <a:xfrm>
            <a:off x="3092269" y="1802673"/>
            <a:ext cx="3780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470321" y="1671868"/>
            <a:ext cx="51809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books</a:t>
            </a:r>
          </a:p>
        </p:txBody>
      </p:sp>
      <p:cxnSp>
        <p:nvCxnSpPr>
          <p:cNvPr id="32" name="Straight Arrow Connector 31"/>
          <p:cNvCxnSpPr>
            <a:stCxn id="29" idx="3"/>
            <a:endCxn id="18" idx="1"/>
          </p:cNvCxnSpPr>
          <p:nvPr/>
        </p:nvCxnSpPr>
        <p:spPr>
          <a:xfrm>
            <a:off x="3988413" y="1802673"/>
            <a:ext cx="1110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41" idx="3"/>
            <a:endCxn id="20" idx="1"/>
          </p:cNvCxnSpPr>
          <p:nvPr/>
        </p:nvCxnSpPr>
        <p:spPr>
          <a:xfrm>
            <a:off x="8460991" y="1802673"/>
            <a:ext cx="4609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942899" y="1671868"/>
            <a:ext cx="518092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books</a:t>
            </a:r>
          </a:p>
        </p:txBody>
      </p:sp>
      <p:cxnSp>
        <p:nvCxnSpPr>
          <p:cNvPr id="43" name="Straight Arrow Connector 42"/>
          <p:cNvCxnSpPr>
            <a:stCxn id="41" idx="1"/>
            <a:endCxn id="18" idx="3"/>
          </p:cNvCxnSpPr>
          <p:nvPr/>
        </p:nvCxnSpPr>
        <p:spPr>
          <a:xfrm flipH="1">
            <a:off x="6936739" y="1802673"/>
            <a:ext cx="1006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763486" y="3069771"/>
            <a:ext cx="83341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8" idx="2"/>
          </p:cNvCxnSpPr>
          <p:nvPr/>
        </p:nvCxnSpPr>
        <p:spPr>
          <a:xfrm flipV="1">
            <a:off x="6017622" y="2677883"/>
            <a:ext cx="0" cy="39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6936739" y="2203267"/>
            <a:ext cx="1006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942899" y="2203267"/>
            <a:ext cx="0" cy="86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981643" y="2244631"/>
            <a:ext cx="1110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981643" y="2244631"/>
            <a:ext cx="0" cy="866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942899" y="2109209"/>
            <a:ext cx="659155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occupies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2" name="Straight Arrow Connector 61"/>
          <p:cNvCxnSpPr>
            <a:endCxn id="13" idx="2"/>
          </p:cNvCxnSpPr>
          <p:nvPr/>
        </p:nvCxnSpPr>
        <p:spPr>
          <a:xfrm flipV="1">
            <a:off x="2173152" y="2677883"/>
            <a:ext cx="0" cy="43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9840865" y="2677883"/>
            <a:ext cx="0" cy="43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851900" y="2849525"/>
            <a:ext cx="567784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to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426682" y="2813426"/>
            <a:ext cx="42511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pays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0" name="Straight Arrow Connector 69"/>
          <p:cNvCxnSpPr>
            <a:endCxn id="73" idx="0"/>
          </p:cNvCxnSpPr>
          <p:nvPr/>
        </p:nvCxnSpPr>
        <p:spPr>
          <a:xfrm flipH="1">
            <a:off x="2173151" y="3051621"/>
            <a:ext cx="2044" cy="27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7" idx="0"/>
          </p:cNvCxnSpPr>
          <p:nvPr/>
        </p:nvCxnSpPr>
        <p:spPr>
          <a:xfrm flipH="1">
            <a:off x="9840865" y="3078385"/>
            <a:ext cx="13910" cy="252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75814"/>
              </p:ext>
            </p:extLst>
          </p:nvPr>
        </p:nvGraphicFramePr>
        <p:xfrm>
          <a:off x="1129002" y="3326117"/>
          <a:ext cx="20882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Department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Department_id</a:t>
                      </a:r>
                      <a:r>
                        <a:rPr lang="en-US" dirty="0"/>
                        <a:t>(PK)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218407"/>
              </p:ext>
            </p:extLst>
          </p:nvPr>
        </p:nvGraphicFramePr>
        <p:xfrm>
          <a:off x="8725000" y="3330671"/>
          <a:ext cx="22317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DischargeSummary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Discharge_id</a:t>
                      </a:r>
                      <a:r>
                        <a:rPr lang="en-US" dirty="0"/>
                        <a:t>(PK)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0" name="Straight Arrow Connector 79"/>
          <p:cNvCxnSpPr>
            <a:endCxn id="81" idx="0"/>
          </p:cNvCxnSpPr>
          <p:nvPr/>
        </p:nvCxnSpPr>
        <p:spPr>
          <a:xfrm>
            <a:off x="6069874" y="3058706"/>
            <a:ext cx="59732" cy="25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849182"/>
              </p:ext>
            </p:extLst>
          </p:nvPr>
        </p:nvGraphicFramePr>
        <p:xfrm>
          <a:off x="5210489" y="3309988"/>
          <a:ext cx="1838234" cy="17504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3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IPDAdmission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admission_id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bed_id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Admission_date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Discharge_date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8" name="Straight Connector 87"/>
          <p:cNvCxnSpPr>
            <a:endCxn id="77" idx="1"/>
          </p:cNvCxnSpPr>
          <p:nvPr/>
        </p:nvCxnSpPr>
        <p:spPr>
          <a:xfrm>
            <a:off x="7942899" y="3699855"/>
            <a:ext cx="782101" cy="1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7942899" y="3111135"/>
            <a:ext cx="0" cy="5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3" idx="3"/>
          </p:cNvCxnSpPr>
          <p:nvPr/>
        </p:nvCxnSpPr>
        <p:spPr>
          <a:xfrm>
            <a:off x="3217301" y="3882377"/>
            <a:ext cx="764342" cy="12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3981643" y="3111135"/>
            <a:ext cx="0" cy="78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279513" y="3579404"/>
            <a:ext cx="63991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employs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001165" y="3381571"/>
            <a:ext cx="66556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 in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7067007" y="3954980"/>
            <a:ext cx="1657993" cy="166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3" idx="2"/>
            <a:endCxn id="109" idx="0"/>
          </p:cNvCxnSpPr>
          <p:nvPr/>
        </p:nvCxnSpPr>
        <p:spPr>
          <a:xfrm>
            <a:off x="2173151" y="4438637"/>
            <a:ext cx="0" cy="438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9" name="Table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991955"/>
              </p:ext>
            </p:extLst>
          </p:nvPr>
        </p:nvGraphicFramePr>
        <p:xfrm>
          <a:off x="1254034" y="4876790"/>
          <a:ext cx="1838234" cy="17504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3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Doctor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Patient_id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doctor_id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Role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Department_id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12" name="Straight Connector 111"/>
          <p:cNvCxnSpPr/>
          <p:nvPr/>
        </p:nvCxnSpPr>
        <p:spPr>
          <a:xfrm flipV="1">
            <a:off x="8921931" y="4075786"/>
            <a:ext cx="0" cy="509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>
            <a:off x="7067007" y="4585063"/>
            <a:ext cx="1854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7525550" y="4282133"/>
            <a:ext cx="74090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gernerates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9" name="Straight Arrow Connector 118"/>
          <p:cNvCxnSpPr>
            <a:endCxn id="81" idx="1"/>
          </p:cNvCxnSpPr>
          <p:nvPr/>
        </p:nvCxnSpPr>
        <p:spPr>
          <a:xfrm>
            <a:off x="3217301" y="4157986"/>
            <a:ext cx="1993188" cy="27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2851900" y="4657713"/>
            <a:ext cx="0" cy="2190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2851900" y="4653619"/>
            <a:ext cx="2358589" cy="2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3613110" y="4385860"/>
            <a:ext cx="63991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employs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29" name="Tab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794835"/>
              </p:ext>
            </p:extLst>
          </p:nvPr>
        </p:nvGraphicFramePr>
        <p:xfrm>
          <a:off x="9082315" y="4876790"/>
          <a:ext cx="15341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Payment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payment_id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message_id</a:t>
                      </a:r>
                      <a:r>
                        <a:rPr lang="en-US" sz="1600" dirty="0"/>
                        <a:t>(FK)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0" name="Straight Arrow Connector 129"/>
          <p:cNvCxnSpPr>
            <a:endCxn id="129" idx="0"/>
          </p:cNvCxnSpPr>
          <p:nvPr/>
        </p:nvCxnSpPr>
        <p:spPr>
          <a:xfrm>
            <a:off x="9849395" y="4432478"/>
            <a:ext cx="0" cy="44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77" idx="2"/>
          </p:cNvCxnSpPr>
          <p:nvPr/>
        </p:nvCxnSpPr>
        <p:spPr>
          <a:xfrm flipV="1">
            <a:off x="9840865" y="4072351"/>
            <a:ext cx="0" cy="36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4927101" y="5442489"/>
            <a:ext cx="2405010" cy="809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Doctor(PK)</a:t>
            </a:r>
          </a:p>
          <a:p>
            <a:pPr algn="ctr"/>
            <a:r>
              <a:rPr lang="en-US" dirty="0"/>
              <a:t>1.department_id(PK)</a:t>
            </a:r>
            <a:endParaRPr lang="en-IN" dirty="0"/>
          </a:p>
        </p:txBody>
      </p:sp>
      <p:cxnSp>
        <p:nvCxnSpPr>
          <p:cNvPr id="136" name="Straight Arrow Connector 135"/>
          <p:cNvCxnSpPr>
            <a:endCxn id="135" idx="0"/>
          </p:cNvCxnSpPr>
          <p:nvPr/>
        </p:nvCxnSpPr>
        <p:spPr>
          <a:xfrm>
            <a:off x="6129606" y="5185952"/>
            <a:ext cx="0" cy="256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81" idx="2"/>
          </p:cNvCxnSpPr>
          <p:nvPr/>
        </p:nvCxnSpPr>
        <p:spPr>
          <a:xfrm flipV="1">
            <a:off x="6129606" y="5060408"/>
            <a:ext cx="0" cy="15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3705968" y="5437395"/>
            <a:ext cx="599844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handles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3783369" y="5942847"/>
            <a:ext cx="495650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6" name="Straight Arrow Connector 145"/>
          <p:cNvCxnSpPr>
            <a:stCxn id="144" idx="1"/>
          </p:cNvCxnSpPr>
          <p:nvPr/>
        </p:nvCxnSpPr>
        <p:spPr>
          <a:xfrm flipH="1">
            <a:off x="3135792" y="5568200"/>
            <a:ext cx="570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5" idx="1"/>
          </p:cNvCxnSpPr>
          <p:nvPr/>
        </p:nvCxnSpPr>
        <p:spPr>
          <a:xfrm flipH="1">
            <a:off x="3092269" y="6073652"/>
            <a:ext cx="69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44" idx="3"/>
            <a:endCxn id="135" idx="1"/>
          </p:cNvCxnSpPr>
          <p:nvPr/>
        </p:nvCxnSpPr>
        <p:spPr>
          <a:xfrm flipV="1">
            <a:off x="4305812" y="5561096"/>
            <a:ext cx="973495" cy="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45" idx="3"/>
          </p:cNvCxnSpPr>
          <p:nvPr/>
        </p:nvCxnSpPr>
        <p:spPr>
          <a:xfrm>
            <a:off x="4279019" y="6073652"/>
            <a:ext cx="812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7629912" y="5435634"/>
            <a:ext cx="831079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participates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585625" y="5942847"/>
            <a:ext cx="831079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contains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9" name="Straight Arrow Connector 158"/>
          <p:cNvCxnSpPr>
            <a:stCxn id="158" idx="3"/>
          </p:cNvCxnSpPr>
          <p:nvPr/>
        </p:nvCxnSpPr>
        <p:spPr>
          <a:xfrm>
            <a:off x="8416704" y="6073652"/>
            <a:ext cx="622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7" idx="3"/>
          </p:cNvCxnSpPr>
          <p:nvPr/>
        </p:nvCxnSpPr>
        <p:spPr>
          <a:xfrm>
            <a:off x="8460991" y="5566439"/>
            <a:ext cx="588484" cy="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8" idx="1"/>
          </p:cNvCxnSpPr>
          <p:nvPr/>
        </p:nvCxnSpPr>
        <p:spPr>
          <a:xfrm flipH="1">
            <a:off x="7201643" y="6073652"/>
            <a:ext cx="383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57" idx="1"/>
            <a:endCxn id="135" idx="7"/>
          </p:cNvCxnSpPr>
          <p:nvPr/>
        </p:nvCxnSpPr>
        <p:spPr>
          <a:xfrm flipH="1" flipV="1">
            <a:off x="6979905" y="5561096"/>
            <a:ext cx="650007" cy="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09" idx="2"/>
          </p:cNvCxnSpPr>
          <p:nvPr/>
        </p:nvCxnSpPr>
        <p:spPr>
          <a:xfrm>
            <a:off x="2173151" y="6627210"/>
            <a:ext cx="10705" cy="230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129" idx="2"/>
          </p:cNvCxnSpPr>
          <p:nvPr/>
        </p:nvCxnSpPr>
        <p:spPr>
          <a:xfrm>
            <a:off x="9849395" y="6360150"/>
            <a:ext cx="5380" cy="497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279513" y="6448300"/>
            <a:ext cx="0" cy="391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H="1">
            <a:off x="3074134" y="6448300"/>
            <a:ext cx="205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355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2" idx="0"/>
          </p:cNvCxnSpPr>
          <p:nvPr/>
        </p:nvCxnSpPr>
        <p:spPr>
          <a:xfrm>
            <a:off x="2142308" y="0"/>
            <a:ext cx="0" cy="84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25" idx="0"/>
          </p:cNvCxnSpPr>
          <p:nvPr/>
        </p:nvCxnSpPr>
        <p:spPr>
          <a:xfrm flipH="1">
            <a:off x="9803311" y="31931"/>
            <a:ext cx="6896" cy="83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291118"/>
              </p:ext>
            </p:extLst>
          </p:nvPr>
        </p:nvGraphicFramePr>
        <p:xfrm>
          <a:off x="1375228" y="849086"/>
          <a:ext cx="15341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chatsession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session_id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patient_id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doctor_id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939803" y="3012797"/>
            <a:ext cx="2405010" cy="809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Chatmessage</a:t>
            </a:r>
            <a:endParaRPr lang="en-US" dirty="0"/>
          </a:p>
          <a:p>
            <a:pPr algn="ctr"/>
            <a:r>
              <a:rPr lang="en-US" dirty="0"/>
              <a:t>1.messaged(PK)</a:t>
            </a:r>
            <a:endParaRPr lang="en-IN" dirty="0"/>
          </a:p>
        </p:txBody>
      </p:sp>
      <p:cxnSp>
        <p:nvCxnSpPr>
          <p:cNvPr id="15" name="Straight Arrow Connector 14"/>
          <p:cNvCxnSpPr>
            <a:stCxn id="14" idx="0"/>
            <a:endCxn id="12" idx="2"/>
          </p:cNvCxnSpPr>
          <p:nvPr/>
        </p:nvCxnSpPr>
        <p:spPr>
          <a:xfrm flipV="1">
            <a:off x="2142308" y="2332446"/>
            <a:ext cx="0" cy="6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7"/>
          </p:cNvCxnSpPr>
          <p:nvPr/>
        </p:nvCxnSpPr>
        <p:spPr>
          <a:xfrm flipH="1">
            <a:off x="2992607" y="0"/>
            <a:ext cx="51039" cy="3131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817512"/>
              </p:ext>
            </p:extLst>
          </p:nvPr>
        </p:nvGraphicFramePr>
        <p:xfrm>
          <a:off x="9012645" y="867954"/>
          <a:ext cx="1581332" cy="1464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5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chatsession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session_id</a:t>
                      </a:r>
                      <a:r>
                        <a:rPr lang="en-US" sz="1600" dirty="0"/>
                        <a:t>(PK)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sender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message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Oval 29"/>
          <p:cNvSpPr/>
          <p:nvPr/>
        </p:nvSpPr>
        <p:spPr>
          <a:xfrm>
            <a:off x="8751755" y="3012797"/>
            <a:ext cx="2116904" cy="809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Chatmessage</a:t>
            </a:r>
            <a:endParaRPr lang="en-US" dirty="0"/>
          </a:p>
          <a:p>
            <a:pPr algn="ctr"/>
            <a:r>
              <a:rPr lang="en-US" dirty="0"/>
              <a:t>1.messaged_id(PK)</a:t>
            </a:r>
            <a:endParaRPr lang="en-IN" dirty="0"/>
          </a:p>
        </p:txBody>
      </p:sp>
      <p:cxnSp>
        <p:nvCxnSpPr>
          <p:cNvPr id="31" name="Straight Arrow Connector 30"/>
          <p:cNvCxnSpPr>
            <a:stCxn id="30" idx="0"/>
            <a:endCxn id="25" idx="2"/>
          </p:cNvCxnSpPr>
          <p:nvPr/>
        </p:nvCxnSpPr>
        <p:spPr>
          <a:xfrm flipH="1" flipV="1">
            <a:off x="9803311" y="2332446"/>
            <a:ext cx="6896" cy="6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104479" y="2332446"/>
            <a:ext cx="6172" cy="6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140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BFCCCD-235A-95F8-F991-F6AE5501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799" y="2732965"/>
            <a:ext cx="6187912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  <a:r>
              <a:rPr lang="en-US" sz="6000" dirty="0"/>
              <a:t>Description</a:t>
            </a:r>
            <a:endParaRPr 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6127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24199" y="485743"/>
            <a:ext cx="5969725" cy="807479"/>
          </a:xfrm>
        </p:spPr>
        <p:txBody>
          <a:bodyPr>
            <a:normAutofit/>
          </a:bodyPr>
          <a:lstStyle/>
          <a:p>
            <a:r>
              <a:rPr lang="en-US" sz="3200" dirty="0"/>
              <a:t>Brief Description Of Admin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464" y="1476104"/>
            <a:ext cx="9601196" cy="4807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1. Admin Process</a:t>
            </a:r>
          </a:p>
          <a:p>
            <a:pPr lvl="1"/>
            <a:r>
              <a:rPr lang="en-IN" dirty="0"/>
              <a:t>The Admin has full control over system configuration, user management, and reporting.</a:t>
            </a:r>
          </a:p>
          <a:p>
            <a:pPr lvl="1"/>
            <a:r>
              <a:rPr lang="en-IN" dirty="0"/>
              <a:t>1.1 User Management</a:t>
            </a:r>
          </a:p>
          <a:p>
            <a:pPr lvl="2"/>
            <a:r>
              <a:rPr lang="en-IN" dirty="0"/>
              <a:t>Doctors</a:t>
            </a:r>
          </a:p>
          <a:p>
            <a:pPr lvl="3"/>
            <a:r>
              <a:rPr lang="en-IN" dirty="0"/>
              <a:t>Add Doctor: Create new doctor profiles with details such as Name, Specialization, Department, Contact Information, and Consultation Fees.</a:t>
            </a:r>
          </a:p>
          <a:p>
            <a:pPr lvl="3"/>
            <a:r>
              <a:rPr lang="en-IN" dirty="0"/>
              <a:t>Manage Doctor: Edit or delete existing doctor profiles.</a:t>
            </a:r>
          </a:p>
          <a:p>
            <a:pPr lvl="3"/>
            <a:r>
              <a:rPr lang="en-IN" dirty="0"/>
              <a:t>View Doctors: Access a complete list of doctors along with their availability status.</a:t>
            </a:r>
          </a:p>
          <a:p>
            <a:pPr lvl="2"/>
            <a:r>
              <a:rPr lang="en-IN" dirty="0"/>
              <a:t>Staff</a:t>
            </a:r>
          </a:p>
          <a:p>
            <a:pPr lvl="3"/>
            <a:r>
              <a:rPr lang="en-IN" dirty="0"/>
              <a:t>Add Staff: Register staff members such as Receptionists and Lab Technicians. </a:t>
            </a:r>
          </a:p>
          <a:p>
            <a:pPr lvl="3"/>
            <a:r>
              <a:rPr lang="en-IN" dirty="0"/>
              <a:t>Manage Staff: Update staff details, roles, and access permissions.</a:t>
            </a:r>
          </a:p>
          <a:p>
            <a:pPr lvl="4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8941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767" y="1005839"/>
            <a:ext cx="9601196" cy="4545875"/>
          </a:xfrm>
        </p:spPr>
        <p:txBody>
          <a:bodyPr>
            <a:normAutofit fontScale="92500"/>
          </a:bodyPr>
          <a:lstStyle/>
          <a:p>
            <a:pPr lvl="2"/>
            <a:r>
              <a:rPr lang="en-IN" dirty="0"/>
              <a:t>Patients </a:t>
            </a:r>
          </a:p>
          <a:p>
            <a:pPr lvl="3"/>
            <a:r>
              <a:rPr lang="en-IN" dirty="0"/>
              <a:t>View Patients: Access the complete database of registered patients.</a:t>
            </a:r>
          </a:p>
          <a:p>
            <a:pPr lvl="3"/>
            <a:r>
              <a:rPr lang="en-IN" dirty="0"/>
              <a:t>Manage Patients: Edit patient details or deactivate records if required.</a:t>
            </a:r>
          </a:p>
          <a:p>
            <a:pPr lvl="3"/>
            <a:r>
              <a:rPr lang="en-IN" dirty="0"/>
              <a:t>Add Patient :Register new patients directly from the admin panel when needed.</a:t>
            </a:r>
          </a:p>
          <a:p>
            <a:pPr lvl="1"/>
            <a:r>
              <a:rPr lang="en-IN" dirty="0"/>
              <a:t>1.2 Setup &amp; Configuration</a:t>
            </a:r>
          </a:p>
          <a:p>
            <a:pPr lvl="3"/>
            <a:r>
              <a:rPr lang="en-IN" dirty="0"/>
              <a:t>Departments: Create, update, and manage hospital departments (e.g., Cardiology, Neurology, Orthopaedics).</a:t>
            </a:r>
          </a:p>
          <a:p>
            <a:pPr lvl="3"/>
            <a:r>
              <a:rPr lang="en-IN" dirty="0"/>
              <a:t>Wards &amp; Beds: Configure IPD infrastructure by creating wards and assigning beds with availability status.</a:t>
            </a:r>
          </a:p>
          <a:p>
            <a:pPr lvl="1"/>
            <a:r>
              <a:rPr lang="en-IN" dirty="0"/>
              <a:t>1.3 Reports &amp; Analytics</a:t>
            </a:r>
          </a:p>
          <a:p>
            <a:pPr lvl="3"/>
            <a:r>
              <a:rPr lang="en-IN" dirty="0"/>
              <a:t>Admin Dashboard: View high‑level statistics such as total revenue, active doctors, and today’s appointments.</a:t>
            </a:r>
          </a:p>
          <a:p>
            <a:pPr lvl="3"/>
            <a:r>
              <a:rPr lang="en-IN" dirty="0"/>
              <a:t>Financial Reports: Generate revenue reports for appointments, IPD admissions, and pharmacy sales.</a:t>
            </a:r>
          </a:p>
          <a:p>
            <a:pPr lvl="3"/>
            <a:r>
              <a:rPr lang="en-IN" dirty="0"/>
              <a:t>Data Export: Download doctor lists, patient lists, and financial reports in PDF or Excel format.</a:t>
            </a: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667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1528" y="799252"/>
            <a:ext cx="9601196" cy="1512874"/>
          </a:xfrm>
        </p:spPr>
        <p:txBody>
          <a:bodyPr>
            <a:noAutofit/>
          </a:bodyPr>
          <a:lstStyle/>
          <a:p>
            <a:r>
              <a:rPr lang="en-US" sz="2000" dirty="0"/>
              <a:t>The existing Hospital Management System (HMS) is a web-based application developed using </a:t>
            </a:r>
            <a:r>
              <a:rPr lang="en-US" sz="2000" dirty="0" err="1"/>
              <a:t>Django</a:t>
            </a:r>
            <a:r>
              <a:rPr lang="en-US" sz="2000" dirty="0"/>
              <a:t> for the backend and Bootstrap 5 for the frontend. The system follows the </a:t>
            </a:r>
            <a:r>
              <a:rPr lang="en-US" sz="2000" dirty="0" err="1"/>
              <a:t>Django</a:t>
            </a:r>
            <a:r>
              <a:rPr lang="en-US" sz="2000" dirty="0"/>
              <a:t> MVT (Model–View–Template) architecture and uses SQLite as the default database. It is designed to manage hospital operations digitally with role-based access and modular functionality.</a:t>
            </a:r>
            <a:endParaRPr lang="en-IN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Admin</a:t>
            </a:r>
          </a:p>
          <a:p>
            <a:pPr lvl="1"/>
            <a:r>
              <a:rPr lang="en-US" dirty="0"/>
              <a:t>Full access to system configuration</a:t>
            </a:r>
          </a:p>
          <a:p>
            <a:pPr lvl="1"/>
            <a:r>
              <a:rPr lang="en-US" dirty="0"/>
              <a:t>User and department management</a:t>
            </a:r>
          </a:p>
          <a:p>
            <a:pPr lvl="1"/>
            <a:r>
              <a:rPr lang="en-US" dirty="0"/>
              <a:t>Reporting and analytic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Doctor</a:t>
            </a:r>
          </a:p>
          <a:p>
            <a:pPr lvl="1"/>
            <a:r>
              <a:rPr lang="en-US" dirty="0"/>
              <a:t>Access to patient medical records</a:t>
            </a:r>
          </a:p>
          <a:p>
            <a:pPr lvl="1"/>
            <a:r>
              <a:rPr lang="en-US" dirty="0"/>
              <a:t>Appointment management</a:t>
            </a:r>
          </a:p>
          <a:p>
            <a:pPr lvl="1"/>
            <a:r>
              <a:rPr lang="en-US" dirty="0"/>
              <a:t>Digital prescriptions and discharge summaries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13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463" y="1632856"/>
            <a:ext cx="9601196" cy="41123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2. Doctor Process</a:t>
            </a:r>
            <a:endParaRPr lang="en-IN" dirty="0"/>
          </a:p>
          <a:p>
            <a:pPr lvl="1"/>
            <a:r>
              <a:rPr lang="en-IN" dirty="0"/>
              <a:t>2.1 Dashboard &amp; Schedule 	</a:t>
            </a:r>
          </a:p>
          <a:p>
            <a:pPr lvl="2"/>
            <a:r>
              <a:rPr lang="en-IN" dirty="0"/>
              <a:t>Appointment List: View daily appointments and patient queues.</a:t>
            </a:r>
          </a:p>
          <a:p>
            <a:pPr lvl="2"/>
            <a:r>
              <a:rPr lang="en-IN" dirty="0"/>
              <a:t>Availability Status: Update availability (Available, On Leave, Emergency), visible to reception staff.</a:t>
            </a:r>
          </a:p>
          <a:p>
            <a:pPr lvl="1"/>
            <a:r>
              <a:rPr lang="en-IN" dirty="0"/>
              <a:t>2.2 Consultation (OPD) </a:t>
            </a:r>
          </a:p>
          <a:p>
            <a:pPr lvl="2"/>
            <a:r>
              <a:rPr lang="en-IN" dirty="0"/>
              <a:t>Patient History: View previous visits, prescriptions, and medical records.</a:t>
            </a:r>
          </a:p>
          <a:p>
            <a:pPr lvl="2"/>
            <a:r>
              <a:rPr lang="en-IN" dirty="0"/>
              <a:t>Digital Prescription Creation:</a:t>
            </a:r>
          </a:p>
          <a:p>
            <a:pPr lvl="2"/>
            <a:r>
              <a:rPr lang="en-IN" dirty="0"/>
              <a:t>Diagnosis: Clinical findings and observations.</a:t>
            </a:r>
          </a:p>
          <a:p>
            <a:pPr lvl="2"/>
            <a:r>
              <a:rPr lang="en-IN" dirty="0"/>
              <a:t>Medicines: Drug name, dosage, and frequency.</a:t>
            </a:r>
          </a:p>
          <a:p>
            <a:pPr lvl="2"/>
            <a:r>
              <a:rPr lang="en-IN" dirty="0"/>
              <a:t>Advice: General health instructions and precautions.</a:t>
            </a:r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24199" y="485743"/>
            <a:ext cx="5969725" cy="807479"/>
          </a:xfrm>
        </p:spPr>
        <p:txBody>
          <a:bodyPr>
            <a:normAutofit/>
          </a:bodyPr>
          <a:lstStyle/>
          <a:p>
            <a:r>
              <a:rPr lang="en-US" sz="3200" dirty="0"/>
              <a:t>Brief Description Of Doctor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4108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80" y="1002452"/>
            <a:ext cx="9601196" cy="4823582"/>
          </a:xfrm>
        </p:spPr>
        <p:txBody>
          <a:bodyPr>
            <a:normAutofit/>
          </a:bodyPr>
          <a:lstStyle/>
          <a:p>
            <a:pPr lvl="1"/>
            <a:r>
              <a:rPr lang="en-IN" dirty="0"/>
              <a:t>2.3 IPD Management</a:t>
            </a:r>
          </a:p>
          <a:p>
            <a:pPr lvl="2"/>
            <a:r>
              <a:rPr lang="en-IN" dirty="0"/>
              <a:t>Ward Rounds: View and manage admitted patients assigned to the doctor.</a:t>
            </a:r>
          </a:p>
          <a:p>
            <a:pPr lvl="2"/>
            <a:r>
              <a:rPr lang="en-IN" dirty="0"/>
              <a:t>Discharge Summary: Prepare a detailed discharge summary including treatment provided, final diagnosis, and follow‑up instructions.</a:t>
            </a:r>
          </a:p>
          <a:p>
            <a:pPr lvl="1"/>
            <a:r>
              <a:rPr lang="en-IN" dirty="0"/>
              <a:t>2.4 Diagnostics</a:t>
            </a:r>
          </a:p>
          <a:p>
            <a:pPr lvl="2"/>
            <a:r>
              <a:rPr lang="en-IN" dirty="0"/>
              <a:t>Lab Test Requests: Order required lab tests for patients.</a:t>
            </a:r>
          </a:p>
          <a:p>
            <a:pPr lvl="2"/>
            <a:r>
              <a:rPr lang="en-IN" dirty="0"/>
              <a:t>View Reports: Access uploaded lab reports for diagnosis and review.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6081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897" y="1476101"/>
            <a:ext cx="9601196" cy="3618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Patient Process</a:t>
            </a:r>
            <a:endParaRPr lang="en-IN" dirty="0"/>
          </a:p>
          <a:p>
            <a:pPr lvl="1"/>
            <a:r>
              <a:rPr lang="en-IN" dirty="0"/>
              <a:t>3.1 Registration &amp; Access</a:t>
            </a:r>
          </a:p>
          <a:p>
            <a:pPr lvl="2"/>
            <a:r>
              <a:rPr lang="en-IN" dirty="0"/>
              <a:t>Sign Up: Self‑register using personal details via the public portal.</a:t>
            </a:r>
          </a:p>
          <a:p>
            <a:pPr lvl="2"/>
            <a:r>
              <a:rPr lang="en-IN" dirty="0"/>
              <a:t>Login: Secure login using Email or Patient ID and password (OTP‑based verification if enabled).</a:t>
            </a:r>
          </a:p>
          <a:p>
            <a:pPr lvl="1"/>
            <a:r>
              <a:rPr lang="en-IN" dirty="0"/>
              <a:t>3.2 Appointments</a:t>
            </a:r>
          </a:p>
          <a:p>
            <a:pPr lvl="2"/>
            <a:r>
              <a:rPr lang="en-IN" dirty="0"/>
              <a:t>Book Appointments: Search doctors by specialization and book appointments online.</a:t>
            </a:r>
          </a:p>
          <a:p>
            <a:pPr lvl="2"/>
            <a:r>
              <a:rPr lang="en-IN" dirty="0"/>
              <a:t>Appointment Status: View and track appointment status.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24199" y="485743"/>
            <a:ext cx="5969725" cy="807479"/>
          </a:xfrm>
        </p:spPr>
        <p:txBody>
          <a:bodyPr>
            <a:normAutofit/>
          </a:bodyPr>
          <a:lstStyle/>
          <a:p>
            <a:r>
              <a:rPr lang="en-US" sz="3200" dirty="0"/>
              <a:t>Brief Description Of Patient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87433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710" y="989389"/>
            <a:ext cx="9601196" cy="331893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IN" dirty="0"/>
              <a:t>3.3 Medical Records</a:t>
            </a:r>
          </a:p>
          <a:p>
            <a:pPr lvl="2"/>
            <a:r>
              <a:rPr lang="en-IN" dirty="0"/>
              <a:t>Prescriptions: View and download digital prescriptions from previous consultations.</a:t>
            </a:r>
          </a:p>
          <a:p>
            <a:pPr lvl="2"/>
            <a:r>
              <a:rPr lang="en-IN" dirty="0"/>
              <a:t>Lab Reports: Download lab test results uploaded by the laboratory.</a:t>
            </a:r>
          </a:p>
          <a:p>
            <a:pPr lvl="2"/>
            <a:r>
              <a:rPr lang="en-IN" dirty="0"/>
              <a:t>Discharge Summaries: Access discharge summaries from past IPD admissions.</a:t>
            </a:r>
          </a:p>
          <a:p>
            <a:endParaRPr lang="en-IN" dirty="0"/>
          </a:p>
          <a:p>
            <a:pPr lvl="1"/>
            <a:r>
              <a:rPr lang="en-IN" dirty="0"/>
              <a:t>3.4 Payments</a:t>
            </a:r>
          </a:p>
          <a:p>
            <a:pPr lvl="2"/>
            <a:r>
              <a:rPr lang="en-IN" dirty="0"/>
              <a:t>My Bills: View paid and pending bills.</a:t>
            </a:r>
          </a:p>
          <a:p>
            <a:pPr lvl="2"/>
            <a:r>
              <a:rPr lang="en-IN" dirty="0"/>
              <a:t>Online Payments: Pay bills securely through the integrated payment gateway (</a:t>
            </a:r>
            <a:r>
              <a:rPr lang="en-IN" dirty="0" err="1"/>
              <a:t>Razorpay</a:t>
            </a:r>
            <a:r>
              <a:rPr lang="en-IN" dirty="0"/>
              <a:t>).</a:t>
            </a:r>
          </a:p>
          <a:p>
            <a:pPr lvl="2"/>
            <a:r>
              <a:rPr lang="en-IN" dirty="0"/>
              <a:t>Receipts: Download payment receipts for future reference.</a:t>
            </a:r>
          </a:p>
        </p:txBody>
      </p:sp>
    </p:spTree>
    <p:extLst>
      <p:ext uri="{BB962C8B-B14F-4D97-AF65-F5344CB8AC3E}">
        <p14:creationId xmlns:p14="http://schemas.microsoft.com/office/powerpoint/2010/main" val="2818575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463" y="1619795"/>
            <a:ext cx="9601196" cy="473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4. Staff Process </a:t>
            </a:r>
          </a:p>
          <a:p>
            <a:endParaRPr lang="en-IN" dirty="0"/>
          </a:p>
          <a:p>
            <a:pPr lvl="1"/>
            <a:r>
              <a:rPr lang="en-IN" dirty="0"/>
              <a:t>4.1 Patient Registration (OPD)</a:t>
            </a:r>
          </a:p>
          <a:p>
            <a:pPr lvl="2"/>
            <a:r>
              <a:rPr lang="en-IN" dirty="0"/>
              <a:t>New Patient Registration: Enter patient details such as Name, Age, Phone Number, and Address. The system generates a unique Patient ID.</a:t>
            </a:r>
          </a:p>
          <a:p>
            <a:pPr lvl="2"/>
            <a:r>
              <a:rPr lang="en-IN" dirty="0"/>
              <a:t>Existing Patient Search: Search patients using Name, Phone Number, or Patient ID.</a:t>
            </a:r>
          </a:p>
          <a:p>
            <a:pPr lvl="1"/>
            <a:r>
              <a:rPr lang="en-IN" dirty="0"/>
              <a:t>4.2 Appointment Management (OPD)</a:t>
            </a:r>
          </a:p>
          <a:p>
            <a:pPr lvl="2"/>
            <a:r>
              <a:rPr lang="en-IN" dirty="0"/>
              <a:t>Book Appointment: Select the department and doctor to schedule a patient consultation.</a:t>
            </a:r>
          </a:p>
          <a:p>
            <a:pPr lvl="2"/>
            <a:r>
              <a:rPr lang="en-IN" dirty="0"/>
              <a:t>Token Generation: Generate and print appointment slips or tokens for patients.</a:t>
            </a:r>
          </a:p>
          <a:p>
            <a:pPr lvl="2"/>
            <a:r>
              <a:rPr lang="en-IN" dirty="0"/>
              <a:t>Reschedule or Cancel: Modify or cancel existing appointments as requested.</a:t>
            </a:r>
          </a:p>
          <a:p>
            <a:pPr lvl="1"/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24199" y="485743"/>
            <a:ext cx="5969725" cy="807479"/>
          </a:xfrm>
        </p:spPr>
        <p:txBody>
          <a:bodyPr>
            <a:normAutofit/>
          </a:bodyPr>
          <a:lstStyle/>
          <a:p>
            <a:r>
              <a:rPr lang="en-US" sz="3200" dirty="0"/>
              <a:t>Brief Description Of Staff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94175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097280"/>
            <a:ext cx="9601196" cy="4778588"/>
          </a:xfrm>
        </p:spPr>
        <p:txBody>
          <a:bodyPr>
            <a:normAutofit/>
          </a:bodyPr>
          <a:lstStyle/>
          <a:p>
            <a:pPr lvl="1"/>
            <a:r>
              <a:rPr lang="en-IN" dirty="0"/>
              <a:t>4.3 IPD Admission &amp; Management</a:t>
            </a:r>
          </a:p>
          <a:p>
            <a:pPr lvl="2"/>
            <a:r>
              <a:rPr lang="en-IN" dirty="0"/>
              <a:t>Patient Admission: Admit a patient into the Inpatient Department (IPD).</a:t>
            </a:r>
          </a:p>
          <a:p>
            <a:pPr lvl="2"/>
            <a:r>
              <a:rPr lang="en-IN" dirty="0"/>
              <a:t>Bed Allocation: Assign an available ward and bed.</a:t>
            </a:r>
          </a:p>
          <a:p>
            <a:pPr lvl="2"/>
            <a:r>
              <a:rPr lang="en-IN" dirty="0"/>
              <a:t>Discharge Processing: Complete discharge formalities after doctor approval and release the allocated bed.</a:t>
            </a:r>
          </a:p>
          <a:p>
            <a:pPr lvl="1"/>
            <a:r>
              <a:rPr lang="en-IN" dirty="0"/>
              <a:t>4.4 Billing</a:t>
            </a:r>
          </a:p>
          <a:p>
            <a:pPr lvl="2"/>
            <a:r>
              <a:rPr lang="en-IN" dirty="0"/>
              <a:t>Generate Bill: Create bills for consultations, IPD stays, and medicines.	</a:t>
            </a:r>
          </a:p>
          <a:p>
            <a:pPr lvl="2"/>
            <a:r>
              <a:rPr lang="en-IN" dirty="0"/>
              <a:t>Process Payment: Record payments via cash, card, insurance, or online modes.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9591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BFCCCD-235A-95F8-F991-F6AE5501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451" y="2732965"/>
            <a:ext cx="5950603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</a:t>
            </a:r>
            <a:r>
              <a:rPr lang="en-US" sz="6000" dirty="0"/>
              <a:t>Algorithm </a:t>
            </a:r>
            <a:endParaRPr 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9593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36" y="655560"/>
            <a:ext cx="5969725" cy="807479"/>
          </a:xfrm>
        </p:spPr>
        <p:txBody>
          <a:bodyPr>
            <a:normAutofit/>
          </a:bodyPr>
          <a:lstStyle/>
          <a:p>
            <a:r>
              <a:rPr lang="en-US" sz="3200" dirty="0"/>
              <a:t>Brief Algorithm Of Admin 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726749"/>
            <a:ext cx="9601196" cy="3465046"/>
          </a:xfrm>
        </p:spPr>
        <p:txBody>
          <a:bodyPr/>
          <a:lstStyle/>
          <a:p>
            <a:r>
              <a:rPr lang="en-US" dirty="0"/>
              <a:t>Step 1:-Start</a:t>
            </a:r>
          </a:p>
          <a:p>
            <a:r>
              <a:rPr lang="en-US" dirty="0"/>
              <a:t>Step 2:-Log in</a:t>
            </a:r>
          </a:p>
          <a:p>
            <a:r>
              <a:rPr lang="en-US" dirty="0"/>
              <a:t>Step 3:-Admin Dashboard</a:t>
            </a:r>
          </a:p>
          <a:p>
            <a:r>
              <a:rPr lang="en-US" dirty="0"/>
              <a:t>Step 4:-Add/Update/Delete/View Doctor</a:t>
            </a:r>
          </a:p>
          <a:p>
            <a:r>
              <a:rPr lang="en-US" dirty="0"/>
              <a:t>Step 5:-Add/Edit/View Patient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59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582611"/>
          </a:xfrm>
        </p:spPr>
        <p:txBody>
          <a:bodyPr>
            <a:normAutofit/>
          </a:bodyPr>
          <a:lstStyle/>
          <a:p>
            <a:r>
              <a:rPr lang="en-US" dirty="0"/>
              <a:t>Step 6:- Add/Update/Delete/View Receptionists,</a:t>
            </a:r>
          </a:p>
          <a:p>
            <a:r>
              <a:rPr lang="en-US" dirty="0"/>
              <a:t>Step 7:- Add/Update/Delete/View Department</a:t>
            </a:r>
          </a:p>
          <a:p>
            <a:r>
              <a:rPr lang="en-US" dirty="0"/>
              <a:t>Step 8:- View Billing</a:t>
            </a:r>
          </a:p>
          <a:p>
            <a:r>
              <a:rPr lang="en-US" dirty="0"/>
              <a:t>Step 9:-View Report</a:t>
            </a:r>
          </a:p>
          <a:p>
            <a:r>
              <a:rPr lang="en-US" dirty="0"/>
              <a:t>Step 10:-Log out</a:t>
            </a:r>
          </a:p>
          <a:p>
            <a:r>
              <a:rPr lang="en-US" dirty="0"/>
              <a:t>Step 11:-End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9371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1:-Start</a:t>
            </a:r>
          </a:p>
          <a:p>
            <a:r>
              <a:rPr lang="en-US" dirty="0"/>
              <a:t>Step 2:-Log in</a:t>
            </a:r>
          </a:p>
          <a:p>
            <a:r>
              <a:rPr lang="en-US" dirty="0"/>
              <a:t>Step 3:-Doctor Dashboard</a:t>
            </a:r>
          </a:p>
          <a:p>
            <a:r>
              <a:rPr lang="en-US" dirty="0"/>
              <a:t>Step 4:-View OPD/IPD Patient</a:t>
            </a:r>
          </a:p>
          <a:p>
            <a:r>
              <a:rPr lang="en-US" dirty="0"/>
              <a:t>Step 5:-View Medical History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38615" y="1341677"/>
            <a:ext cx="4657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Brief Algorithm Of Doctor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0646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773" y="1423851"/>
            <a:ext cx="9601196" cy="4572001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Staff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/>
              <a:t>Receptionist</a:t>
            </a:r>
          </a:p>
          <a:p>
            <a:pPr lvl="2"/>
            <a:r>
              <a:rPr lang="en-IN" dirty="0"/>
              <a:t>Patient registration</a:t>
            </a:r>
          </a:p>
          <a:p>
            <a:pPr lvl="2"/>
            <a:r>
              <a:rPr lang="en-IN" dirty="0"/>
              <a:t>OPD/IPD management</a:t>
            </a:r>
          </a:p>
          <a:p>
            <a:pPr lvl="2"/>
            <a:r>
              <a:rPr lang="en-IN" dirty="0"/>
              <a:t>Appointment handling</a:t>
            </a:r>
          </a:p>
          <a:p>
            <a:pPr lvl="2"/>
            <a:r>
              <a:rPr lang="en-IN" dirty="0"/>
              <a:t>Billing and payments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/>
              <a:t>Lab Technician</a:t>
            </a:r>
          </a:p>
          <a:p>
            <a:pPr lvl="2"/>
            <a:r>
              <a:rPr lang="en-IN" dirty="0"/>
              <a:t>Manage lab test requests</a:t>
            </a:r>
          </a:p>
          <a:p>
            <a:pPr lvl="2"/>
            <a:r>
              <a:rPr lang="en-IN" dirty="0"/>
              <a:t>Upload and maintain lab reports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Patient</a:t>
            </a:r>
          </a:p>
          <a:p>
            <a:pPr lvl="1"/>
            <a:r>
              <a:rPr lang="en-IN" dirty="0"/>
              <a:t>View personal medical records</a:t>
            </a:r>
          </a:p>
          <a:p>
            <a:pPr lvl="1"/>
            <a:r>
              <a:rPr lang="en-IN" dirty="0"/>
              <a:t>Book appointments</a:t>
            </a:r>
          </a:p>
          <a:p>
            <a:pPr lvl="1"/>
            <a:r>
              <a:rPr lang="en-IN" dirty="0"/>
              <a:t>Access prescriptions and billing details</a:t>
            </a:r>
          </a:p>
        </p:txBody>
      </p:sp>
    </p:spTree>
    <p:extLst>
      <p:ext uri="{BB962C8B-B14F-4D97-AF65-F5344CB8AC3E}">
        <p14:creationId xmlns:p14="http://schemas.microsoft.com/office/powerpoint/2010/main" val="1742203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6:-Diagnose</a:t>
            </a:r>
          </a:p>
          <a:p>
            <a:r>
              <a:rPr lang="en-US" dirty="0"/>
              <a:t>Step 7:-Prescription Medicine</a:t>
            </a:r>
          </a:p>
          <a:p>
            <a:r>
              <a:rPr lang="en-US" dirty="0"/>
              <a:t>Step 8:- Daily Rounds</a:t>
            </a:r>
          </a:p>
          <a:p>
            <a:r>
              <a:rPr lang="en-US" dirty="0"/>
              <a:t>Step 9:-Discharge Summary</a:t>
            </a:r>
          </a:p>
          <a:p>
            <a:r>
              <a:rPr lang="en-US" dirty="0"/>
              <a:t>Step 10:-Log out</a:t>
            </a:r>
          </a:p>
          <a:p>
            <a:r>
              <a:rPr lang="en-US" dirty="0"/>
              <a:t>Step 11:-End</a:t>
            </a:r>
          </a:p>
        </p:txBody>
      </p:sp>
    </p:spTree>
    <p:extLst>
      <p:ext uri="{BB962C8B-B14F-4D97-AF65-F5344CB8AC3E}">
        <p14:creationId xmlns:p14="http://schemas.microsoft.com/office/powerpoint/2010/main" val="3377667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1:-Start</a:t>
            </a:r>
          </a:p>
          <a:p>
            <a:r>
              <a:rPr lang="en-US" dirty="0"/>
              <a:t>Step 2:-Log in</a:t>
            </a:r>
          </a:p>
          <a:p>
            <a:r>
              <a:rPr lang="en-US" dirty="0"/>
              <a:t>Step 3:-Register Account</a:t>
            </a:r>
          </a:p>
          <a:p>
            <a:r>
              <a:rPr lang="en-US" dirty="0"/>
              <a:t>Step 4:-Login</a:t>
            </a:r>
          </a:p>
          <a:p>
            <a:r>
              <a:rPr lang="en-US" dirty="0"/>
              <a:t>Step 5:-Appointments</a:t>
            </a:r>
          </a:p>
          <a:p>
            <a:r>
              <a:rPr lang="en-US" dirty="0"/>
              <a:t>Step 6:-Book </a:t>
            </a:r>
            <a:r>
              <a:rPr lang="en-US" dirty="0" err="1"/>
              <a:t>New,View</a:t>
            </a:r>
            <a:r>
              <a:rPr lang="en-US" dirty="0"/>
              <a:t>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3508432" y="1211048"/>
            <a:ext cx="45953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Brief Algorithm Of Patient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95263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7:-Medical Records</a:t>
            </a:r>
          </a:p>
          <a:p>
            <a:r>
              <a:rPr lang="en-US" dirty="0"/>
              <a:t>Step 8:- View </a:t>
            </a:r>
            <a:r>
              <a:rPr lang="en-US" dirty="0" err="1"/>
              <a:t>Prescription,Download</a:t>
            </a:r>
            <a:r>
              <a:rPr lang="en-US" dirty="0"/>
              <a:t> Reports</a:t>
            </a:r>
          </a:p>
          <a:p>
            <a:r>
              <a:rPr lang="en-US" dirty="0"/>
              <a:t>Step 9:-Financials</a:t>
            </a:r>
          </a:p>
          <a:p>
            <a:r>
              <a:rPr lang="en-US" dirty="0"/>
              <a:t>Step 10:-View </a:t>
            </a:r>
            <a:r>
              <a:rPr lang="en-US" dirty="0" err="1"/>
              <a:t>Bills,Make</a:t>
            </a:r>
            <a:r>
              <a:rPr lang="en-US" dirty="0"/>
              <a:t> </a:t>
            </a:r>
            <a:r>
              <a:rPr lang="en-US" dirty="0" err="1"/>
              <a:t>Payment,Download</a:t>
            </a:r>
            <a:r>
              <a:rPr lang="en-US" dirty="0"/>
              <a:t> Receipt</a:t>
            </a:r>
          </a:p>
          <a:p>
            <a:r>
              <a:rPr lang="en-US" dirty="0"/>
              <a:t>Step 11:-Log Out</a:t>
            </a:r>
          </a:p>
          <a:p>
            <a:r>
              <a:rPr lang="en-US" dirty="0"/>
              <a:t>Step 12:-End</a:t>
            </a:r>
          </a:p>
        </p:txBody>
      </p:sp>
    </p:spTree>
    <p:extLst>
      <p:ext uri="{BB962C8B-B14F-4D97-AF65-F5344CB8AC3E}">
        <p14:creationId xmlns:p14="http://schemas.microsoft.com/office/powerpoint/2010/main" val="1302065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1:-Start</a:t>
            </a:r>
          </a:p>
          <a:p>
            <a:r>
              <a:rPr lang="en-US" dirty="0"/>
              <a:t>Step 2:-Log in</a:t>
            </a:r>
          </a:p>
          <a:p>
            <a:r>
              <a:rPr lang="en-US" dirty="0"/>
              <a:t>Step 3:-Receptionist Dashboard</a:t>
            </a:r>
          </a:p>
          <a:p>
            <a:r>
              <a:rPr lang="en-US" dirty="0"/>
              <a:t>Step 4:-Add/View Patient</a:t>
            </a:r>
          </a:p>
          <a:p>
            <a:r>
              <a:rPr lang="en-US" dirty="0"/>
              <a:t>Step 5:-Add/View OPD/Assign Ward/Bed</a:t>
            </a:r>
          </a:p>
          <a:p>
            <a:r>
              <a:rPr lang="en-US" dirty="0"/>
              <a:t>Step 6:-Add/View IPD/Assign Ward/Bed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508432" y="1211048"/>
            <a:ext cx="5468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Brief Algorithm Of Receptionist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75220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7:-Book Appointment</a:t>
            </a:r>
          </a:p>
          <a:p>
            <a:r>
              <a:rPr lang="en-US" dirty="0"/>
              <a:t>Step 8:-View Appointment/</a:t>
            </a:r>
            <a:r>
              <a:rPr lang="en-US" dirty="0" err="1"/>
              <a:t>Reshedule</a:t>
            </a:r>
            <a:r>
              <a:rPr lang="en-US" dirty="0"/>
              <a:t>/</a:t>
            </a:r>
            <a:r>
              <a:rPr lang="en-US" dirty="0" err="1"/>
              <a:t>Cancle</a:t>
            </a:r>
            <a:endParaRPr lang="en-US" dirty="0"/>
          </a:p>
          <a:p>
            <a:r>
              <a:rPr lang="en-US" dirty="0"/>
              <a:t>Step 9:-Log Out</a:t>
            </a:r>
          </a:p>
          <a:p>
            <a:r>
              <a:rPr lang="en-US" dirty="0"/>
              <a:t>Step 10:-End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9116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4FEF-B320-5B69-303F-CD5B1854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EBEC4-77AC-B8C5-0017-882F0560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642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C8F9A-FDEA-64F4-85BF-DF36433F0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26" y="642727"/>
            <a:ext cx="9906748" cy="5572546"/>
          </a:xfrm>
        </p:spPr>
      </p:pic>
    </p:spTree>
    <p:extLst>
      <p:ext uri="{BB962C8B-B14F-4D97-AF65-F5344CB8AC3E}">
        <p14:creationId xmlns:p14="http://schemas.microsoft.com/office/powerpoint/2010/main" val="212986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7BEAB8-869E-111D-2B57-474CDC181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77" y="718457"/>
            <a:ext cx="10450285" cy="5486399"/>
          </a:xfrm>
        </p:spPr>
      </p:pic>
    </p:spTree>
    <p:extLst>
      <p:ext uri="{BB962C8B-B14F-4D97-AF65-F5344CB8AC3E}">
        <p14:creationId xmlns:p14="http://schemas.microsoft.com/office/powerpoint/2010/main" val="2913540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F8E995-5D82-701C-954A-3A7A7EF19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97" y="826423"/>
            <a:ext cx="9253606" cy="5205154"/>
          </a:xfrm>
        </p:spPr>
      </p:pic>
    </p:spTree>
    <p:extLst>
      <p:ext uri="{BB962C8B-B14F-4D97-AF65-F5344CB8AC3E}">
        <p14:creationId xmlns:p14="http://schemas.microsoft.com/office/powerpoint/2010/main" val="2621299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8C736-5F6B-C9DF-9F9E-130A3058C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56" y="776562"/>
            <a:ext cx="9430888" cy="5304875"/>
          </a:xfrm>
        </p:spPr>
      </p:pic>
    </p:spTree>
    <p:extLst>
      <p:ext uri="{BB962C8B-B14F-4D97-AF65-F5344CB8AC3E}">
        <p14:creationId xmlns:p14="http://schemas.microsoft.com/office/powerpoint/2010/main" val="305078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954780-7663-DACB-3EFD-AAABFF711CDA}"/>
              </a:ext>
            </a:extLst>
          </p:cNvPr>
          <p:cNvSpPr txBox="1">
            <a:spLocks/>
          </p:cNvSpPr>
          <p:nvPr/>
        </p:nvSpPr>
        <p:spPr>
          <a:xfrm>
            <a:off x="1326361" y="3275330"/>
            <a:ext cx="9404723" cy="9588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schemeClr val="bg1"/>
                </a:solidFill>
                <a:highlight>
                  <a:srgbClr val="000000"/>
                </a:highlight>
              </a:rPr>
              <a:t>Need for new system</a:t>
            </a:r>
            <a:endParaRPr lang="en-IN" sz="60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0638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BAB21-0BD0-8BB7-4891-D77CE2232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46" y="860538"/>
            <a:ext cx="9132308" cy="5136924"/>
          </a:xfrm>
        </p:spPr>
      </p:pic>
    </p:spTree>
    <p:extLst>
      <p:ext uri="{BB962C8B-B14F-4D97-AF65-F5344CB8AC3E}">
        <p14:creationId xmlns:p14="http://schemas.microsoft.com/office/powerpoint/2010/main" val="347621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A6FF99-4A25-88CE-9863-34A6401DA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27" y="831671"/>
            <a:ext cx="9234945" cy="5194657"/>
          </a:xfrm>
        </p:spPr>
      </p:pic>
    </p:spTree>
    <p:extLst>
      <p:ext uri="{BB962C8B-B14F-4D97-AF65-F5344CB8AC3E}">
        <p14:creationId xmlns:p14="http://schemas.microsoft.com/office/powerpoint/2010/main" val="2923674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D182C0-90C3-727B-55CD-B07974DAB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64" y="760817"/>
            <a:ext cx="9486871" cy="5336365"/>
          </a:xfrm>
        </p:spPr>
      </p:pic>
    </p:spTree>
    <p:extLst>
      <p:ext uri="{BB962C8B-B14F-4D97-AF65-F5344CB8AC3E}">
        <p14:creationId xmlns:p14="http://schemas.microsoft.com/office/powerpoint/2010/main" val="3221004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A1F98-74DE-F2DC-6656-A463DB2D7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7" y="781811"/>
            <a:ext cx="9412226" cy="5294378"/>
          </a:xfrm>
        </p:spPr>
      </p:pic>
    </p:spTree>
    <p:extLst>
      <p:ext uri="{BB962C8B-B14F-4D97-AF65-F5344CB8AC3E}">
        <p14:creationId xmlns:p14="http://schemas.microsoft.com/office/powerpoint/2010/main" val="2961296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404F0-C43E-D838-BFA0-D8267FFDD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22" y="779187"/>
            <a:ext cx="9421556" cy="5299626"/>
          </a:xfrm>
        </p:spPr>
      </p:pic>
    </p:spTree>
    <p:extLst>
      <p:ext uri="{BB962C8B-B14F-4D97-AF65-F5344CB8AC3E}">
        <p14:creationId xmlns:p14="http://schemas.microsoft.com/office/powerpoint/2010/main" val="891211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BD408-BC7D-7013-41E2-32EFF3291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70" y="941889"/>
            <a:ext cx="8843059" cy="4974221"/>
          </a:xfrm>
        </p:spPr>
      </p:pic>
    </p:spTree>
    <p:extLst>
      <p:ext uri="{BB962C8B-B14F-4D97-AF65-F5344CB8AC3E}">
        <p14:creationId xmlns:p14="http://schemas.microsoft.com/office/powerpoint/2010/main" val="1474600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FF9F59-F49E-99BD-EB77-779CE6771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28" y="831672"/>
            <a:ext cx="9234944" cy="5194656"/>
          </a:xfrm>
        </p:spPr>
      </p:pic>
    </p:spTree>
    <p:extLst>
      <p:ext uri="{BB962C8B-B14F-4D97-AF65-F5344CB8AC3E}">
        <p14:creationId xmlns:p14="http://schemas.microsoft.com/office/powerpoint/2010/main" val="397211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E35658-2FA9-7852-9539-20C2E8C8D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32" y="952386"/>
            <a:ext cx="8805736" cy="4953227"/>
          </a:xfrm>
        </p:spPr>
      </p:pic>
    </p:spTree>
    <p:extLst>
      <p:ext uri="{BB962C8B-B14F-4D97-AF65-F5344CB8AC3E}">
        <p14:creationId xmlns:p14="http://schemas.microsoft.com/office/powerpoint/2010/main" val="4210742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2A73D-034A-47A2-AA59-E32311350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09" y="802805"/>
            <a:ext cx="9337581" cy="5252390"/>
          </a:xfrm>
        </p:spPr>
      </p:pic>
    </p:spTree>
    <p:extLst>
      <p:ext uri="{BB962C8B-B14F-4D97-AF65-F5344CB8AC3E}">
        <p14:creationId xmlns:p14="http://schemas.microsoft.com/office/powerpoint/2010/main" val="751311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53DE7-9664-62A7-90A5-7B51A10AD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2" y="784435"/>
            <a:ext cx="9402895" cy="5289129"/>
          </a:xfrm>
        </p:spPr>
      </p:pic>
    </p:spTree>
    <p:extLst>
      <p:ext uri="{BB962C8B-B14F-4D97-AF65-F5344CB8AC3E}">
        <p14:creationId xmlns:p14="http://schemas.microsoft.com/office/powerpoint/2010/main" val="357489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47227" y="812315"/>
            <a:ext cx="9601196" cy="1486748"/>
          </a:xfrm>
        </p:spPr>
        <p:txBody>
          <a:bodyPr>
            <a:noAutofit/>
          </a:bodyPr>
          <a:lstStyle/>
          <a:p>
            <a:r>
              <a:rPr lang="en-US" sz="2400" dirty="0"/>
              <a:t>The need for a comprehensive Hospital Management System (HMS) arises from the limitations of traditional manual and legacy hospital processes. To achieve operational excellence, improve patient care, and ensure accurate data management, a modern digital solution is essential.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90CB3-AEC7-F6C1-8EA8-DE8619D66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227" y="2405362"/>
            <a:ext cx="10617445" cy="4126067"/>
          </a:xfrm>
        </p:spPr>
        <p:txBody>
          <a:bodyPr numCol="2">
            <a:normAutofit/>
          </a:bodyPr>
          <a:lstStyle/>
          <a:p>
            <a:r>
              <a:rPr lang="en-US" sz="2000" dirty="0"/>
              <a:t>Data Redundancy and Errors</a:t>
            </a:r>
          </a:p>
          <a:p>
            <a:r>
              <a:rPr lang="en-US" sz="2000" dirty="0"/>
              <a:t>Time-Consuming Information Retrieval</a:t>
            </a:r>
          </a:p>
          <a:p>
            <a:r>
              <a:rPr lang="en-US" sz="2000" dirty="0"/>
              <a:t>Billing Leakage</a:t>
            </a:r>
          </a:p>
          <a:p>
            <a:r>
              <a:rPr lang="en-US" sz="2000" dirty="0"/>
              <a:t>Inventory and Resource Mismanagement</a:t>
            </a:r>
          </a:p>
          <a:p>
            <a:r>
              <a:rPr lang="en-US" sz="2000" dirty="0"/>
              <a:t>Lack of Analytical Insights</a:t>
            </a:r>
          </a:p>
          <a:p>
            <a:r>
              <a:rPr lang="en-US" sz="2000" dirty="0"/>
              <a:t>Centralized Database</a:t>
            </a:r>
          </a:p>
          <a:p>
            <a:r>
              <a:rPr lang="en-US" sz="2000" dirty="0"/>
              <a:t>Improved Operational Efficiency</a:t>
            </a:r>
          </a:p>
          <a:p>
            <a:r>
              <a:rPr lang="en-US" sz="2000" dirty="0"/>
              <a:t>Enhanced Financial Control</a:t>
            </a:r>
          </a:p>
          <a:p>
            <a:r>
              <a:rPr lang="en-US" sz="2000" dirty="0"/>
              <a:t>Better Patient Care</a:t>
            </a:r>
          </a:p>
          <a:p>
            <a:r>
              <a:rPr lang="en-US" sz="2000" dirty="0"/>
              <a:t>Real-Time Monitoring</a:t>
            </a:r>
          </a:p>
          <a:p>
            <a:r>
              <a:rPr lang="en-US" sz="2000" dirty="0"/>
              <a:t>Role-Based Data Security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95280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B9DFE6-C653-D513-66CB-10BA2D8CC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40" y="808054"/>
            <a:ext cx="9318919" cy="5241892"/>
          </a:xfrm>
        </p:spPr>
      </p:pic>
    </p:spTree>
    <p:extLst>
      <p:ext uri="{BB962C8B-B14F-4D97-AF65-F5344CB8AC3E}">
        <p14:creationId xmlns:p14="http://schemas.microsoft.com/office/powerpoint/2010/main" val="3214790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00B73-FF44-7433-1F3C-FB5A21DB8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805" y="939265"/>
            <a:ext cx="8852389" cy="4979469"/>
          </a:xfrm>
        </p:spPr>
      </p:pic>
    </p:spTree>
    <p:extLst>
      <p:ext uri="{BB962C8B-B14F-4D97-AF65-F5344CB8AC3E}">
        <p14:creationId xmlns:p14="http://schemas.microsoft.com/office/powerpoint/2010/main" val="3244580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97BD3A-C3D7-95C1-BC6B-ADCC32935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3" y="629816"/>
            <a:ext cx="9952653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39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A6C4A5-79A9-E885-DBEA-35C785C5F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10" y="615383"/>
            <a:ext cx="10204580" cy="56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01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2CC548-0D25-7855-59B2-9F906C2DF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60" y="897277"/>
            <a:ext cx="9001680" cy="5063445"/>
          </a:xfrm>
        </p:spPr>
      </p:pic>
    </p:spTree>
    <p:extLst>
      <p:ext uri="{BB962C8B-B14F-4D97-AF65-F5344CB8AC3E}">
        <p14:creationId xmlns:p14="http://schemas.microsoft.com/office/powerpoint/2010/main" val="13731685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6BC73A-F9C1-9EE0-4379-69F91431C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27" y="831671"/>
            <a:ext cx="9234945" cy="5194657"/>
          </a:xfrm>
        </p:spPr>
      </p:pic>
    </p:spTree>
    <p:extLst>
      <p:ext uri="{BB962C8B-B14F-4D97-AF65-F5344CB8AC3E}">
        <p14:creationId xmlns:p14="http://schemas.microsoft.com/office/powerpoint/2010/main" val="22268326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77616F-D62C-2984-BDC7-A318E0D8C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11" y="863162"/>
            <a:ext cx="9122977" cy="5131675"/>
          </a:xfrm>
        </p:spPr>
      </p:pic>
    </p:spTree>
    <p:extLst>
      <p:ext uri="{BB962C8B-B14F-4D97-AF65-F5344CB8AC3E}">
        <p14:creationId xmlns:p14="http://schemas.microsoft.com/office/powerpoint/2010/main" val="2740521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071802-A896-3BFE-A698-FCF3208C9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89" y="842168"/>
            <a:ext cx="9197622" cy="5173663"/>
          </a:xfrm>
        </p:spPr>
      </p:pic>
    </p:spTree>
    <p:extLst>
      <p:ext uri="{BB962C8B-B14F-4D97-AF65-F5344CB8AC3E}">
        <p14:creationId xmlns:p14="http://schemas.microsoft.com/office/powerpoint/2010/main" val="23047806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46619-1210-861C-3237-AF4070859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19" y="847417"/>
            <a:ext cx="9178961" cy="5163166"/>
          </a:xfrm>
        </p:spPr>
      </p:pic>
    </p:spTree>
    <p:extLst>
      <p:ext uri="{BB962C8B-B14F-4D97-AF65-F5344CB8AC3E}">
        <p14:creationId xmlns:p14="http://schemas.microsoft.com/office/powerpoint/2010/main" val="2590266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C511A2-5637-8C3D-269D-C75A9BBA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0" y="519598"/>
            <a:ext cx="10344539" cy="581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1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25C4-C864-B272-9721-D2FECA08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194" y="890692"/>
            <a:ext cx="6690358" cy="13038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MINIMUM HARDWARE </a:t>
            </a:r>
            <a:b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AND</a:t>
            </a:r>
            <a:b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  SOFTWARE REQUIREMMENT</a:t>
            </a:r>
            <a:endParaRPr lang="en-IN" sz="32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0A1DE1C-9604-A3B2-EE53-995B0ECD0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10935"/>
              </p:ext>
            </p:extLst>
          </p:nvPr>
        </p:nvGraphicFramePr>
        <p:xfrm>
          <a:off x="1790274" y="3082470"/>
          <a:ext cx="8128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7412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Server-Side </a:t>
                      </a:r>
                      <a:r>
                        <a:rPr lang="en-US" dirty="0" err="1"/>
                        <a:t>Requirment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64645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0F9F5A3-0704-0B60-72FD-3B45E167F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06257"/>
              </p:ext>
            </p:extLst>
          </p:nvPr>
        </p:nvGraphicFramePr>
        <p:xfrm>
          <a:off x="1790274" y="3361509"/>
          <a:ext cx="8128000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58081">
                  <a:extLst>
                    <a:ext uri="{9D8B030D-6E8A-4147-A177-3AD203B41FA5}">
                      <a16:colId xmlns:a16="http://schemas.microsoft.com/office/drawing/2014/main" val="2620401952"/>
                    </a:ext>
                  </a:extLst>
                </a:gridCol>
                <a:gridCol w="4069919">
                  <a:extLst>
                    <a:ext uri="{9D8B030D-6E8A-4147-A177-3AD203B41FA5}">
                      <a16:colId xmlns:a16="http://schemas.microsoft.com/office/drawing/2014/main" val="2968759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Window-11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728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Runtime Environment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DJANGO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9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Back-End-Tool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Microsoft SQL Server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31686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ED1D1F-4487-DFE8-A03D-FD6DFD74E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01990"/>
              </p:ext>
            </p:extLst>
          </p:nvPr>
        </p:nvGraphicFramePr>
        <p:xfrm>
          <a:off x="1803337" y="4434840"/>
          <a:ext cx="8128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29311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Client-Side Requirement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213730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AE2B446-C9AE-A6F3-A56D-A91BD8C24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85002"/>
              </p:ext>
            </p:extLst>
          </p:nvPr>
        </p:nvGraphicFramePr>
        <p:xfrm>
          <a:off x="1803337" y="4775718"/>
          <a:ext cx="812800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6006208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18048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Operating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Window-10&amp;Above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3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Any Compatible Browser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458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82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EA418-D86F-704D-D99A-90186860D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50" y="724078"/>
            <a:ext cx="9617500" cy="5409844"/>
          </a:xfrm>
        </p:spPr>
      </p:pic>
    </p:spTree>
    <p:extLst>
      <p:ext uri="{BB962C8B-B14F-4D97-AF65-F5344CB8AC3E}">
        <p14:creationId xmlns:p14="http://schemas.microsoft.com/office/powerpoint/2010/main" val="2885502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1D041-D4E0-65E7-E5F4-44793B2BF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708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D680B-B76C-E547-4F4A-211B569F3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54" y="844792"/>
            <a:ext cx="9188292" cy="5168415"/>
          </a:xfrm>
        </p:spPr>
      </p:pic>
    </p:spTree>
    <p:extLst>
      <p:ext uri="{BB962C8B-B14F-4D97-AF65-F5344CB8AC3E}">
        <p14:creationId xmlns:p14="http://schemas.microsoft.com/office/powerpoint/2010/main" val="20628647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6EFFA8-CDD6-A2B4-96C2-A0A09E42A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73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66DC8-05A9-039E-8895-2DAD267A5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36" y="654018"/>
            <a:ext cx="10205328" cy="5740497"/>
          </a:xfrm>
        </p:spPr>
      </p:pic>
    </p:spTree>
    <p:extLst>
      <p:ext uri="{BB962C8B-B14F-4D97-AF65-F5344CB8AC3E}">
        <p14:creationId xmlns:p14="http://schemas.microsoft.com/office/powerpoint/2010/main" val="18082457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DAE321-E638-FB7C-67C9-3383F7611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56" y="776562"/>
            <a:ext cx="9430888" cy="5304875"/>
          </a:xfrm>
        </p:spPr>
      </p:pic>
    </p:spTree>
    <p:extLst>
      <p:ext uri="{BB962C8B-B14F-4D97-AF65-F5344CB8AC3E}">
        <p14:creationId xmlns:p14="http://schemas.microsoft.com/office/powerpoint/2010/main" val="5032371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90AC9-908E-66C3-BDEE-A15E9AB4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3F8F-F726-A627-7901-F0934D0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878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90AF-2DA3-1FBA-A7A3-7E114EDE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3" y="903755"/>
            <a:ext cx="9601196" cy="13038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MINIMUM HARDWARE </a:t>
            </a:r>
            <a:b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AND</a:t>
            </a:r>
            <a:b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SOFTWARE REQUIREMENT</a:t>
            </a:r>
            <a:endParaRPr lang="en-IN" sz="32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1F7204-AC6E-7E8B-475E-4D3AD8605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71993"/>
              </p:ext>
            </p:extLst>
          </p:nvPr>
        </p:nvGraphicFramePr>
        <p:xfrm>
          <a:off x="1849754" y="2767648"/>
          <a:ext cx="8128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786697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Server-Side Requirement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821177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AAF343E-8C39-B025-911C-A87E826DD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1797"/>
              </p:ext>
            </p:extLst>
          </p:nvPr>
        </p:nvGraphicFramePr>
        <p:xfrm>
          <a:off x="1849754" y="3099300"/>
          <a:ext cx="8128000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336340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86411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Intel(R)Core(TM)2.30GHz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4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4GB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35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 Disk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50GB&amp;Onward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590151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08139D-2E61-6E0A-4081-617A062C6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486877"/>
              </p:ext>
            </p:extLst>
          </p:nvPr>
        </p:nvGraphicFramePr>
        <p:xfrm>
          <a:off x="1849754" y="4211184"/>
          <a:ext cx="8128000" cy="40000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674859683"/>
                    </a:ext>
                  </a:extLst>
                </a:gridCol>
              </a:tblGrid>
              <a:tr h="400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Client-Side Requirement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175190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49AB68A-38C1-8B35-3606-BEFE9FC66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205701"/>
              </p:ext>
            </p:extLst>
          </p:nvPr>
        </p:nvGraphicFramePr>
        <p:xfrm>
          <a:off x="1849754" y="4594452"/>
          <a:ext cx="8128000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6400430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10405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Dual Core &amp; Onward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6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2GB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1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 Disk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5GB(Free Space)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02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428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1345</TotalTime>
  <Words>3410</Words>
  <Application>Microsoft Office PowerPoint</Application>
  <PresentationFormat>Widescreen</PresentationFormat>
  <Paragraphs>1230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Garamond</vt:lpstr>
      <vt:lpstr>Wingdings</vt:lpstr>
      <vt:lpstr>Organic</vt:lpstr>
      <vt:lpstr>A Project Presentation on  Hospital Management System</vt:lpstr>
      <vt:lpstr>PowerPoint Presentation</vt:lpstr>
      <vt:lpstr>PowerPoint Presentation</vt:lpstr>
      <vt:lpstr>The existing Hospital Management System (HMS) is a web-based application developed using Django for the backend and Bootstrap 5 for the frontend. The system follows the Django MVT (Model–View–Template) architecture and uses SQLite as the default database. It is designed to manage hospital operations digitally with role-based access and modular functionality.</vt:lpstr>
      <vt:lpstr>PowerPoint Presentation</vt:lpstr>
      <vt:lpstr>PowerPoint Presentation</vt:lpstr>
      <vt:lpstr>The need for a comprehensive Hospital Management System (HMS) arises from the limitations of traditional manual and legacy hospital processes. To achieve operational excellence, improve patient care, and ensure accurate data management, a modern digital solution is essential.</vt:lpstr>
      <vt:lpstr>MINIMUM HARDWARE  AND    SOFTWARE REQUIREMMENT</vt:lpstr>
      <vt:lpstr>MINIMUM HARDWARE  AND  SOFTWARE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Dictionary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Description</vt:lpstr>
      <vt:lpstr>Brief Description Of Admin </vt:lpstr>
      <vt:lpstr>PowerPoint Presentation</vt:lpstr>
      <vt:lpstr>Brief Description Of Doctor</vt:lpstr>
      <vt:lpstr>PowerPoint Presentation</vt:lpstr>
      <vt:lpstr>Brief Description Of Patient</vt:lpstr>
      <vt:lpstr>PowerPoint Presentation</vt:lpstr>
      <vt:lpstr>Brief Description Of Staff</vt:lpstr>
      <vt:lpstr>PowerPoint Presentation</vt:lpstr>
      <vt:lpstr>Process Algorithm </vt:lpstr>
      <vt:lpstr>Brief Algorithm Of Admin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Managament System</dc:title>
  <dc:creator>Manisha Trivedi</dc:creator>
  <cp:lastModifiedBy>Umang Darji</cp:lastModifiedBy>
  <cp:revision>314</cp:revision>
  <dcterms:created xsi:type="dcterms:W3CDTF">2026-01-02T04:45:55Z</dcterms:created>
  <dcterms:modified xsi:type="dcterms:W3CDTF">2026-01-30T03:50:50Z</dcterms:modified>
</cp:coreProperties>
</file>